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266" r:id="rId3"/>
    <p:sldId id="267" r:id="rId4"/>
    <p:sldId id="269" r:id="rId5"/>
    <p:sldId id="268" r:id="rId6"/>
    <p:sldId id="264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F16E2-8399-4E8C-9F6E-D18D554117E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BA6FA-6373-436A-B8F8-B26D3D078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0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A6FA-6373-436A-B8F8-B26D3D0786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76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A6FA-6373-436A-B8F8-B26D3D0786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27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A6FA-6373-436A-B8F8-B26D3D0786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62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A6FA-6373-436A-B8F8-B26D3D0786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A6FA-6373-436A-B8F8-B26D3D0786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83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A6FA-6373-436A-B8F8-B26D3D0786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34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F8BF-835A-E1A1-C558-6B6B6215D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B937A-FC70-25D0-8687-F342A2A3F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836DB-8136-E201-0A6C-46240D6E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DE8F5-EBB1-3BCD-7CA3-57D9B0F8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EC1D7-13A7-CC2B-DBB3-B070CD3C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FA50C-8331-564B-0420-36B7431B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5D712-1CFD-90FF-0DFD-07BCE14AC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2FB50-95EA-8B3E-9B88-B0CB502E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53595-37EC-D8DB-32AA-D4D8BCF8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C12F3-1E92-045A-A6B2-5095768F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8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EA7127-D782-4DF7-4BDC-45F0FF552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F60282-2553-D30B-848E-3009120E0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7F7E7-37C9-D7BC-F7DF-08C6973F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53B62-6D9D-1713-3F13-C0FE3221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2029F-EDBF-F3BF-09DA-261F9DF2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0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F708-8DB9-21CE-22CC-EFAD759F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0847B-602E-282B-656E-C8F077CBF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1E9AF-0269-F13A-D46B-A35DD50A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C24D4-F0F3-2FA9-7109-EC50AD828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01B8C-7A07-E04D-BB8A-8E6694E3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0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1CDF-6AAC-4F78-8C70-BDDCBD225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D6208-83E6-7E82-F164-D906B5326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D88B4-D334-393B-97E0-7DC6CDF7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25529-FD17-9A51-0FE6-7F5EFDEC1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C99AF-FB44-0ACE-4BE9-7E19AAF3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3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93EB-9041-B0F4-9054-17BB9FC9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194E2-B67F-EBB3-5DF5-B7B88ACFD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C4F05-B119-B601-8492-E2B911594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D0C91-09FF-0019-1ADF-C0A6B822F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4C141-EB54-DD32-9354-55A4EFED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AD5B0-7A1C-B00B-6C36-DB6061FEF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9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12FF-63B8-5102-DCD9-2E7FB98F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19BB0-66D0-DDD0-44AF-18AA0594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63C87-C6C7-342C-3C66-35FE5807D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18B59-C855-29E8-316D-EB968C080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E4C8E-BF22-CC5C-B8FE-7F0330058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89C8A9-467F-15D6-C2BD-E573AA07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267D5-7653-88DB-D9BF-1D75E51A2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A7FFF-CEF5-C37F-8B98-DD4192DC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1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76D7-1C08-050A-2394-401DA7B6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5EC81F-3872-54E2-5DBE-B651D1708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B2CA3-BC3D-0B31-22AC-E238EDBD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A8D5D-1250-AB1B-84F8-5D6CF2E9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6B4787-4312-87C6-CD74-C165441EA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B4854-BB3E-0E3D-03D2-BB3203BF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7D6F7-472A-6F0B-7165-EE556AE1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4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2B11-1F7B-DBD8-D8D2-7AB8063E8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D5B9C-BB03-F9D1-D2FD-E594EB840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0AEA9-71A0-E81F-049C-CCA38365B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57D24-074F-9EEC-45B1-C9F35B406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2283E-C45C-0092-35A8-D5F00720A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DD712-6A8B-A9FD-169D-6E300884A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2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5DAE-5557-19A3-2F71-6795BB34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5C3EB-F178-4018-40B4-A66069F26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57DD3-2C91-BCDE-F3F5-2886D4751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ABA12-08FB-5BD6-71DA-BF8F3A9E7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709A3-CFAD-6995-014B-2157680F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0C382-48A6-2F1F-82F2-D7E792A4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1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966A6-B86B-2FB7-6D9D-FD95EDABE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DAF90-BA27-36D6-4FD6-77E3A43F4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3DD98-84C0-C8E4-CD3C-C0B177F0A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B4B1A1-CA8A-45A3-B5EE-A2BE88E89AB3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DA43-DB06-3306-5B50-DF7B8A64B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F8ACD-3DD5-5564-B46D-09799D2EF2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4783CA-340D-4340-A87D-AB6BCCC7BA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6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uter generated image of blue lines and dots&#10;&#10;Description automatically generated">
            <a:extLst>
              <a:ext uri="{FF2B5EF4-FFF2-40B4-BE49-F238E27FC236}">
                <a16:creationId xmlns:a16="http://schemas.microsoft.com/office/drawing/2014/main" id="{02B9EEB4-8C4F-A873-6E6E-F65886DFA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7" r="6053"/>
          <a:stretch/>
        </p:blipFill>
        <p:spPr>
          <a:xfrm rot="20621675">
            <a:off x="112696" y="750730"/>
            <a:ext cx="9506806" cy="5127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group of blue gears&#10;&#10;Description automatically generated">
            <a:extLst>
              <a:ext uri="{FF2B5EF4-FFF2-40B4-BE49-F238E27FC236}">
                <a16:creationId xmlns:a16="http://schemas.microsoft.com/office/drawing/2014/main" id="{12478DCB-8BDA-4428-73AC-423C7B98DE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1" r="24855" b="34190"/>
          <a:stretch/>
        </p:blipFill>
        <p:spPr>
          <a:xfrm rot="16200000">
            <a:off x="8899786" y="659335"/>
            <a:ext cx="3896520" cy="2687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F1940F-24BE-BF6A-1F56-89E60E2FEE26}"/>
              </a:ext>
            </a:extLst>
          </p:cNvPr>
          <p:cNvSpPr txBox="1"/>
          <p:nvPr/>
        </p:nvSpPr>
        <p:spPr>
          <a:xfrm>
            <a:off x="1387012" y="1219105"/>
            <a:ext cx="695817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Sub- Queries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C4AEE-EEA3-3021-C301-EB4D87E078CA}"/>
              </a:ext>
            </a:extLst>
          </p:cNvPr>
          <p:cNvSpPr txBox="1"/>
          <p:nvPr/>
        </p:nvSpPr>
        <p:spPr>
          <a:xfrm>
            <a:off x="3352801" y="2481660"/>
            <a:ext cx="1513297" cy="1469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Baguet Script" panose="00000500000000000000" pitchFamily="2" charset="0"/>
              </a:rPr>
              <a:t>&amp;</a:t>
            </a:r>
          </a:p>
        </p:txBody>
      </p:sp>
      <p:pic>
        <p:nvPicPr>
          <p:cNvPr id="6" name="Picture 5" descr="A close-up of a clipboard with a checklist and a database&#10;&#10;Description automatically generated">
            <a:extLst>
              <a:ext uri="{FF2B5EF4-FFF2-40B4-BE49-F238E27FC236}">
                <a16:creationId xmlns:a16="http://schemas.microsoft.com/office/drawing/2014/main" id="{248A61DD-14F2-57DF-BFB8-A567008530E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918">
            <a:off x="507536" y="2731040"/>
            <a:ext cx="1605608" cy="1166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Blue gears on a black background&#10;&#10;Description automatically generated">
            <a:extLst>
              <a:ext uri="{FF2B5EF4-FFF2-40B4-BE49-F238E27FC236}">
                <a16:creationId xmlns:a16="http://schemas.microsoft.com/office/drawing/2014/main" id="{4FD2A24A-D468-765D-1EF9-98802019EB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53" b="16471"/>
          <a:stretch/>
        </p:blipFill>
        <p:spPr>
          <a:xfrm rot="5400000">
            <a:off x="4017537" y="5409879"/>
            <a:ext cx="1128810" cy="1767432"/>
          </a:xfrm>
          <a:prstGeom prst="flowChartProcess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ED4B9-8472-EA41-945E-5B403C73A9EF}"/>
              </a:ext>
            </a:extLst>
          </p:cNvPr>
          <p:cNvSpPr txBox="1"/>
          <p:nvPr/>
        </p:nvSpPr>
        <p:spPr>
          <a:xfrm>
            <a:off x="8649128" y="6062848"/>
            <a:ext cx="337420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By Ankeeta Chintawar</a:t>
            </a:r>
          </a:p>
        </p:txBody>
      </p:sp>
      <p:pic>
        <p:nvPicPr>
          <p:cNvPr id="9" name="Picture 8" descr="Blue gears on a black background&#10;&#10;Description automatically generated">
            <a:extLst>
              <a:ext uri="{FF2B5EF4-FFF2-40B4-BE49-F238E27FC236}">
                <a16:creationId xmlns:a16="http://schemas.microsoft.com/office/drawing/2014/main" id="{D27C3391-818A-086B-1C28-738A1DACCE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53" b="16471"/>
          <a:stretch/>
        </p:blipFill>
        <p:spPr>
          <a:xfrm rot="16048812">
            <a:off x="298045" y="-306192"/>
            <a:ext cx="1128810" cy="1767432"/>
          </a:xfrm>
          <a:prstGeom prst="flowChartProcess">
            <a:avLst/>
          </a:prstGeom>
        </p:spPr>
      </p:pic>
      <p:pic>
        <p:nvPicPr>
          <p:cNvPr id="5" name="Picture 4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88B8FC63-FB95-385E-32C7-A2FB338359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428">
            <a:off x="8197946" y="1393220"/>
            <a:ext cx="3221976" cy="3221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044557-74A8-AD1E-EAEA-358968FCAE9A}"/>
              </a:ext>
            </a:extLst>
          </p:cNvPr>
          <p:cNvSpPr txBox="1"/>
          <p:nvPr/>
        </p:nvSpPr>
        <p:spPr>
          <a:xfrm>
            <a:off x="1387012" y="3429000"/>
            <a:ext cx="976049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b="1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Dreaming Outloud Pro" panose="03050502040302030504" pitchFamily="66" charset="0"/>
                <a:cs typeface="Dreaming Outloud Pro" panose="03050502040302030504" pitchFamily="66" charset="0"/>
              </a:rPr>
              <a:t>Its Role in SQL Queries</a:t>
            </a:r>
          </a:p>
        </p:txBody>
      </p:sp>
    </p:spTree>
    <p:extLst>
      <p:ext uri="{BB962C8B-B14F-4D97-AF65-F5344CB8AC3E}">
        <p14:creationId xmlns:p14="http://schemas.microsoft.com/office/powerpoint/2010/main" val="284181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30"/>
    </mc:Choice>
    <mc:Fallback xmlns="">
      <p:transition advTm="22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A blue and white outline of a building and a stack of coins&#10;&#10;Description automatically generated">
            <a:extLst>
              <a:ext uri="{FF2B5EF4-FFF2-40B4-BE49-F238E27FC236}">
                <a16:creationId xmlns:a16="http://schemas.microsoft.com/office/drawing/2014/main" id="{3B1A0B69-70D2-8C29-E768-F2AA99410C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1797" y="-57859"/>
            <a:ext cx="10493526" cy="78523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2F4C0F9-956F-07A1-2EC8-7F73059007D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91215" y="1111032"/>
            <a:ext cx="5418667" cy="5418667"/>
            <a:chOff x="1001490" y="1083514"/>
            <a:chExt cx="5418667" cy="541866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FF73C1B-75FA-EA2E-1590-453FF36B34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01490" y="1083514"/>
              <a:ext cx="5418667" cy="5418667"/>
            </a:xfrm>
            <a:custGeom>
              <a:avLst/>
              <a:gdLst>
                <a:gd name="connsiteX0" fmla="*/ 0 w 5418667"/>
                <a:gd name="connsiteY0" fmla="*/ 2709334 h 5418667"/>
                <a:gd name="connsiteX1" fmla="*/ 2709334 w 5418667"/>
                <a:gd name="connsiteY1" fmla="*/ 0 h 5418667"/>
                <a:gd name="connsiteX2" fmla="*/ 5418668 w 5418667"/>
                <a:gd name="connsiteY2" fmla="*/ 2709334 h 5418667"/>
                <a:gd name="connsiteX3" fmla="*/ 2709334 w 5418667"/>
                <a:gd name="connsiteY3" fmla="*/ 5418668 h 5418667"/>
                <a:gd name="connsiteX4" fmla="*/ 0 w 5418667"/>
                <a:gd name="connsiteY4" fmla="*/ 2709334 h 541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18667" h="5418667">
                  <a:moveTo>
                    <a:pt x="0" y="2709334"/>
                  </a:moveTo>
                  <a:cubicBezTo>
                    <a:pt x="0" y="1213010"/>
                    <a:pt x="1213010" y="0"/>
                    <a:pt x="2709334" y="0"/>
                  </a:cubicBezTo>
                  <a:cubicBezTo>
                    <a:pt x="4205658" y="0"/>
                    <a:pt x="5418668" y="1213010"/>
                    <a:pt x="5418668" y="2709334"/>
                  </a:cubicBezTo>
                  <a:cubicBezTo>
                    <a:pt x="5418668" y="4205658"/>
                    <a:pt x="4205658" y="5418668"/>
                    <a:pt x="2709334" y="5418668"/>
                  </a:cubicBezTo>
                  <a:cubicBezTo>
                    <a:pt x="1213010" y="5418668"/>
                    <a:pt x="0" y="4205658"/>
                    <a:pt x="0" y="2709334"/>
                  </a:cubicBezTo>
                  <a:close/>
                </a:path>
              </a:pathLst>
            </a:custGeom>
            <a:gradFill rotWithShape="0">
              <a:gsLst>
                <a:gs pos="0">
                  <a:srgbClr val="0F9ED5">
                    <a:hueOff val="0"/>
                    <a:satOff val="0"/>
                    <a:lumOff val="0"/>
                    <a:alphaOff val="0"/>
                    <a:tint val="74000"/>
                  </a:srgbClr>
                </a:gs>
                <a:gs pos="49000">
                  <a:srgbClr val="0F9ED5">
                    <a:hueOff val="0"/>
                    <a:satOff val="0"/>
                    <a:lumOff val="0"/>
                    <a:alphaOff val="0"/>
                    <a:tint val="96000"/>
                    <a:shade val="84000"/>
                    <a:satMod val="110000"/>
                  </a:srgbClr>
                </a:gs>
                <a:gs pos="49100">
                  <a:srgbClr val="0F9ED5">
                    <a:hueOff val="0"/>
                    <a:satOff val="0"/>
                    <a:lumOff val="0"/>
                    <a:alphaOff val="0"/>
                    <a:shade val="55000"/>
                    <a:satMod val="150000"/>
                  </a:srgbClr>
                </a:gs>
                <a:gs pos="92000">
                  <a:srgbClr val="0F9ED5">
                    <a:hueOff val="0"/>
                    <a:satOff val="0"/>
                    <a:lumOff val="0"/>
                    <a:alphaOff val="0"/>
                    <a:tint val="98000"/>
                    <a:shade val="90000"/>
                    <a:satMod val="128000"/>
                  </a:srgbClr>
                </a:gs>
                <a:gs pos="100000">
                  <a:srgbClr val="0F9ED5">
                    <a:hueOff val="0"/>
                    <a:satOff val="0"/>
                    <a:lumOff val="0"/>
                    <a:alphaOff val="0"/>
                    <a:tint val="90000"/>
                    <a:shade val="97000"/>
                    <a:satMod val="128000"/>
                  </a:srgbClr>
                </a:gs>
              </a:gsLst>
              <a:lin ang="5400000" scaled="1"/>
            </a:gradFill>
            <a:ln w="40000" cap="flat" cmpd="sng" algn="ctr">
              <a:noFill/>
              <a:prstDash val="solid"/>
            </a:ln>
            <a:effectLst>
              <a:outerShdw blurRad="39000" dist="25400" dir="5400000" rotWithShape="0">
                <a:srgbClr val="0F9ED5">
                  <a:hueOff val="0"/>
                  <a:satOff val="0"/>
                  <a:lumOff val="0"/>
                  <a:alphaOff val="0"/>
                  <a:shade val="33000"/>
                  <a:alpha val="83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79388" tIns="498517" rIns="2179388" bIns="4562518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200" b="1" kern="1200" dirty="0">
                <a:solidFill>
                  <a:prstClr val="white"/>
                </a:solidFill>
                <a:latin typeface="Verdana" panose="020B060403050404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2C44CC-DE0C-4E66-C2D0-D35EF0A9471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48062" y="1218424"/>
              <a:ext cx="1796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  <a:latin typeface="Amasis MT Pro Medium" panose="02040604050005020304" pitchFamily="18" charset="0"/>
                </a:rPr>
                <a:t>Main query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3EE240-E2A2-7A92-7EE2-BE5F97A9A07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94234" y="1723110"/>
            <a:ext cx="4334933" cy="4334933"/>
            <a:chOff x="1543357" y="1684986"/>
            <a:chExt cx="4334933" cy="433493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8FF0597-1695-AD20-7C3F-8562F3386CE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43357" y="1684986"/>
              <a:ext cx="4334933" cy="4334933"/>
            </a:xfrm>
            <a:custGeom>
              <a:avLst/>
              <a:gdLst>
                <a:gd name="connsiteX0" fmla="*/ 0 w 4334933"/>
                <a:gd name="connsiteY0" fmla="*/ 2167467 h 4334933"/>
                <a:gd name="connsiteX1" fmla="*/ 2167467 w 4334933"/>
                <a:gd name="connsiteY1" fmla="*/ 0 h 4334933"/>
                <a:gd name="connsiteX2" fmla="*/ 4334934 w 4334933"/>
                <a:gd name="connsiteY2" fmla="*/ 2167467 h 4334933"/>
                <a:gd name="connsiteX3" fmla="*/ 2167467 w 4334933"/>
                <a:gd name="connsiteY3" fmla="*/ 4334934 h 4334933"/>
                <a:gd name="connsiteX4" fmla="*/ 0 w 4334933"/>
                <a:gd name="connsiteY4" fmla="*/ 2167467 h 433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4933" h="4334933">
                  <a:moveTo>
                    <a:pt x="0" y="2167467"/>
                  </a:moveTo>
                  <a:cubicBezTo>
                    <a:pt x="0" y="970408"/>
                    <a:pt x="970408" y="0"/>
                    <a:pt x="2167467" y="0"/>
                  </a:cubicBezTo>
                  <a:cubicBezTo>
                    <a:pt x="3364526" y="0"/>
                    <a:pt x="4334934" y="970408"/>
                    <a:pt x="4334934" y="2167467"/>
                  </a:cubicBezTo>
                  <a:cubicBezTo>
                    <a:pt x="4334934" y="3364526"/>
                    <a:pt x="3364526" y="4334934"/>
                    <a:pt x="2167467" y="4334934"/>
                  </a:cubicBezTo>
                  <a:cubicBezTo>
                    <a:pt x="970408" y="4334934"/>
                    <a:pt x="0" y="3364526"/>
                    <a:pt x="0" y="2167467"/>
                  </a:cubicBezTo>
                  <a:close/>
                </a:path>
              </a:pathLst>
            </a:custGeom>
            <a:gradFill rotWithShape="0">
              <a:gsLst>
                <a:gs pos="0">
                  <a:srgbClr val="0F9ED5">
                    <a:hueOff val="0"/>
                    <a:satOff val="0"/>
                    <a:lumOff val="0"/>
                    <a:alphaOff val="0"/>
                    <a:tint val="74000"/>
                  </a:srgbClr>
                </a:gs>
                <a:gs pos="49000">
                  <a:srgbClr val="0F9ED5">
                    <a:hueOff val="0"/>
                    <a:satOff val="0"/>
                    <a:lumOff val="0"/>
                    <a:alphaOff val="0"/>
                    <a:tint val="96000"/>
                    <a:shade val="84000"/>
                    <a:satMod val="110000"/>
                  </a:srgbClr>
                </a:gs>
                <a:gs pos="49100">
                  <a:srgbClr val="0F9ED5">
                    <a:hueOff val="0"/>
                    <a:satOff val="0"/>
                    <a:lumOff val="0"/>
                    <a:alphaOff val="0"/>
                    <a:shade val="55000"/>
                    <a:satMod val="150000"/>
                  </a:srgbClr>
                </a:gs>
                <a:gs pos="92000">
                  <a:srgbClr val="0F9ED5">
                    <a:hueOff val="0"/>
                    <a:satOff val="0"/>
                    <a:lumOff val="0"/>
                    <a:alphaOff val="0"/>
                    <a:tint val="98000"/>
                    <a:shade val="90000"/>
                    <a:satMod val="128000"/>
                  </a:srgbClr>
                </a:gs>
                <a:gs pos="100000">
                  <a:srgbClr val="0F9ED5">
                    <a:hueOff val="0"/>
                    <a:satOff val="0"/>
                    <a:lumOff val="0"/>
                    <a:alphaOff val="0"/>
                    <a:tint val="90000"/>
                    <a:shade val="97000"/>
                    <a:satMod val="128000"/>
                  </a:srgbClr>
                </a:gs>
              </a:gsLst>
              <a:lin ang="5400000" scaled="1"/>
            </a:gradFill>
            <a:ln w="40000" cap="flat" cmpd="sng" algn="ctr">
              <a:noFill/>
              <a:prstDash val="solid"/>
            </a:ln>
            <a:effectLst>
              <a:outerShdw blurRad="39000" dist="25400" dir="5400000" rotWithShape="0">
                <a:srgbClr val="0F9ED5">
                  <a:hueOff val="0"/>
                  <a:satOff val="0"/>
                  <a:lumOff val="0"/>
                  <a:alphaOff val="0"/>
                  <a:shade val="33000"/>
                  <a:alpha val="83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37521" tIns="487680" rIns="1637521" bIns="3522133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1" kern="1200" dirty="0">
                <a:solidFill>
                  <a:prstClr val="white"/>
                </a:solidFill>
                <a:latin typeface="Verdana" panose="020B060403050404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BF068A-FCED-F45A-7548-FE5BD16486B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33121" y="1814998"/>
              <a:ext cx="1626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Amasis MT Pro Medium" panose="02040604050005020304" pitchFamily="18" charset="0"/>
                </a:rPr>
                <a:t>Sub-query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AF9898-C874-9CC1-ABA2-7B7A6704C7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085223" y="2226852"/>
            <a:ext cx="3251200" cy="3251200"/>
            <a:chOff x="2085223" y="2226852"/>
            <a:chExt cx="3251200" cy="325120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B92C5B-5146-DABE-4B4B-299CCFDDB4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085223" y="2226852"/>
              <a:ext cx="3251200" cy="3251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gradFill rotWithShape="0">
              <a:gsLst>
                <a:gs pos="0">
                  <a:srgbClr val="0F9ED5">
                    <a:hueOff val="0"/>
                    <a:satOff val="0"/>
                    <a:lumOff val="0"/>
                    <a:alphaOff val="0"/>
                    <a:tint val="74000"/>
                  </a:srgbClr>
                </a:gs>
                <a:gs pos="49000">
                  <a:srgbClr val="0F9ED5">
                    <a:hueOff val="0"/>
                    <a:satOff val="0"/>
                    <a:lumOff val="0"/>
                    <a:alphaOff val="0"/>
                    <a:tint val="96000"/>
                    <a:shade val="84000"/>
                    <a:satMod val="110000"/>
                  </a:srgbClr>
                </a:gs>
                <a:gs pos="49100">
                  <a:srgbClr val="0F9ED5">
                    <a:hueOff val="0"/>
                    <a:satOff val="0"/>
                    <a:lumOff val="0"/>
                    <a:alphaOff val="0"/>
                    <a:shade val="55000"/>
                    <a:satMod val="150000"/>
                  </a:srgbClr>
                </a:gs>
                <a:gs pos="92000">
                  <a:srgbClr val="0F9ED5">
                    <a:hueOff val="0"/>
                    <a:satOff val="0"/>
                    <a:lumOff val="0"/>
                    <a:alphaOff val="0"/>
                    <a:tint val="98000"/>
                    <a:shade val="90000"/>
                    <a:satMod val="128000"/>
                  </a:srgbClr>
                </a:gs>
                <a:gs pos="100000">
                  <a:srgbClr val="0F9ED5">
                    <a:hueOff val="0"/>
                    <a:satOff val="0"/>
                    <a:lumOff val="0"/>
                    <a:alphaOff val="0"/>
                    <a:tint val="90000"/>
                    <a:shade val="97000"/>
                    <a:satMod val="128000"/>
                  </a:srgbClr>
                </a:gs>
              </a:gsLst>
              <a:lin ang="5400000" scaled="1"/>
            </a:gradFill>
            <a:ln w="40000" cap="flat" cmpd="sng" algn="ctr">
              <a:noFill/>
              <a:prstDash val="solid"/>
            </a:ln>
            <a:effectLst>
              <a:outerShdw blurRad="39000" dist="25400" dir="5400000" rotWithShape="0">
                <a:srgbClr val="0F9ED5">
                  <a:hueOff val="0"/>
                  <a:satOff val="0"/>
                  <a:lumOff val="0"/>
                  <a:alphaOff val="0"/>
                  <a:shade val="33000"/>
                  <a:alpha val="83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6087" tIns="371856" rIns="996086" bIns="2403856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b="1" kern="1200" dirty="0">
                <a:solidFill>
                  <a:prstClr val="white"/>
                </a:solidFill>
                <a:latin typeface="Verdana" panose="020B060403050404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857FBC-D9F0-E947-8C32-06C6B777465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33121" y="2472180"/>
              <a:ext cx="1626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Amasis MT Pro Medium" panose="02040604050005020304" pitchFamily="18" charset="0"/>
                </a:rPr>
                <a:t>Sub-query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F3518E-404A-466F-FA56-11CC3BFDB4C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39723" y="2896437"/>
            <a:ext cx="2058694" cy="1943719"/>
            <a:chOff x="2739723" y="2896437"/>
            <a:chExt cx="2058694" cy="194371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683C4BF-E32A-AAE4-79C1-B7B3F30B6E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39723" y="2896437"/>
              <a:ext cx="1942201" cy="1943719"/>
            </a:xfrm>
            <a:custGeom>
              <a:avLst/>
              <a:gdLst>
                <a:gd name="connsiteX0" fmla="*/ 0 w 1942201"/>
                <a:gd name="connsiteY0" fmla="*/ 971860 h 1943719"/>
                <a:gd name="connsiteX1" fmla="*/ 971101 w 1942201"/>
                <a:gd name="connsiteY1" fmla="*/ 0 h 1943719"/>
                <a:gd name="connsiteX2" fmla="*/ 1942202 w 1942201"/>
                <a:gd name="connsiteY2" fmla="*/ 971860 h 1943719"/>
                <a:gd name="connsiteX3" fmla="*/ 971101 w 1942201"/>
                <a:gd name="connsiteY3" fmla="*/ 1943720 h 1943719"/>
                <a:gd name="connsiteX4" fmla="*/ 0 w 1942201"/>
                <a:gd name="connsiteY4" fmla="*/ 971860 h 194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201" h="1943719">
                  <a:moveTo>
                    <a:pt x="0" y="971860"/>
                  </a:moveTo>
                  <a:cubicBezTo>
                    <a:pt x="0" y="435117"/>
                    <a:pt x="434777" y="0"/>
                    <a:pt x="971101" y="0"/>
                  </a:cubicBezTo>
                  <a:cubicBezTo>
                    <a:pt x="1507425" y="0"/>
                    <a:pt x="1942202" y="435117"/>
                    <a:pt x="1942202" y="971860"/>
                  </a:cubicBezTo>
                  <a:cubicBezTo>
                    <a:pt x="1942202" y="1508603"/>
                    <a:pt x="1507425" y="1943720"/>
                    <a:pt x="971101" y="1943720"/>
                  </a:cubicBezTo>
                  <a:cubicBezTo>
                    <a:pt x="434777" y="1943720"/>
                    <a:pt x="0" y="1508603"/>
                    <a:pt x="0" y="971860"/>
                  </a:cubicBezTo>
                  <a:close/>
                </a:path>
              </a:pathLst>
            </a:custGeom>
            <a:gradFill rotWithShape="0">
              <a:gsLst>
                <a:gs pos="0">
                  <a:srgbClr val="0F9ED5">
                    <a:hueOff val="0"/>
                    <a:satOff val="0"/>
                    <a:lumOff val="0"/>
                    <a:alphaOff val="0"/>
                    <a:tint val="74000"/>
                  </a:srgbClr>
                </a:gs>
                <a:gs pos="49000">
                  <a:srgbClr val="0F9ED5">
                    <a:hueOff val="0"/>
                    <a:satOff val="0"/>
                    <a:lumOff val="0"/>
                    <a:alphaOff val="0"/>
                    <a:tint val="96000"/>
                    <a:shade val="84000"/>
                    <a:satMod val="110000"/>
                  </a:srgbClr>
                </a:gs>
                <a:gs pos="49100">
                  <a:srgbClr val="0F9ED5">
                    <a:hueOff val="0"/>
                    <a:satOff val="0"/>
                    <a:lumOff val="0"/>
                    <a:alphaOff val="0"/>
                    <a:shade val="55000"/>
                    <a:satMod val="150000"/>
                  </a:srgbClr>
                </a:gs>
                <a:gs pos="92000">
                  <a:srgbClr val="0F9ED5">
                    <a:hueOff val="0"/>
                    <a:satOff val="0"/>
                    <a:lumOff val="0"/>
                    <a:alphaOff val="0"/>
                    <a:tint val="98000"/>
                    <a:shade val="90000"/>
                    <a:satMod val="128000"/>
                  </a:srgbClr>
                </a:gs>
                <a:gs pos="100000">
                  <a:srgbClr val="0F9ED5">
                    <a:hueOff val="0"/>
                    <a:satOff val="0"/>
                    <a:lumOff val="0"/>
                    <a:alphaOff val="0"/>
                    <a:tint val="90000"/>
                    <a:shade val="97000"/>
                    <a:satMod val="128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39000" dist="25400" dir="5400000" rotWithShape="0">
                <a:srgbClr val="0F9ED5">
                  <a:hueOff val="0"/>
                  <a:satOff val="0"/>
                  <a:lumOff val="0"/>
                  <a:alphaOff val="0"/>
                  <a:shade val="33000"/>
                  <a:alpha val="83000"/>
                </a:srgbClr>
              </a:outerShdw>
            </a:effectLst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2444" tIns="613946" rIns="412445" bIns="613946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b="1" kern="1200" dirty="0">
                <a:solidFill>
                  <a:prstClr val="white"/>
                </a:solidFill>
                <a:latin typeface="Verdana" panose="020B060403050404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82D0E7-9180-C945-F0F5-4D7E954F4B0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71636" y="2946700"/>
              <a:ext cx="1626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Amasis MT Pro Medium" panose="02040604050005020304" pitchFamily="18" charset="0"/>
                </a:rPr>
                <a:t>Sub-query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84E27B-F9F4-DEF0-7FCE-FED1F729DA8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118089" y="3271438"/>
            <a:ext cx="1626781" cy="1097857"/>
            <a:chOff x="3118089" y="3271438"/>
            <a:chExt cx="1626781" cy="10978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DE346E-87AA-EFD6-5A63-FC4AAD89A1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171635" y="3271438"/>
              <a:ext cx="1189074" cy="1097857"/>
              <a:chOff x="2891386" y="1817764"/>
              <a:chExt cx="2034362" cy="1914046"/>
            </a:xfrm>
            <a:scene3d>
              <a:camera prst="orthographicFront"/>
              <a:lightRig rig="flat" dir="t"/>
            </a:scene3d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39E2F6E-8391-81D1-C2CA-697629C70E9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91386" y="1817764"/>
                <a:ext cx="2034362" cy="1914046"/>
              </a:xfrm>
              <a:prstGeom prst="ellipse">
                <a:avLst/>
              </a:prstGeom>
              <a:gradFill rotWithShape="0">
                <a:gsLst>
                  <a:gs pos="0">
                    <a:srgbClr val="0F9ED5">
                      <a:hueOff val="0"/>
                      <a:satOff val="0"/>
                      <a:lumOff val="0"/>
                      <a:alphaOff val="0"/>
                      <a:tint val="74000"/>
                    </a:srgbClr>
                  </a:gs>
                  <a:gs pos="49000">
                    <a:srgbClr val="0F9ED5">
                      <a:hueOff val="0"/>
                      <a:satOff val="0"/>
                      <a:lumOff val="0"/>
                      <a:alphaOff val="0"/>
                      <a:tint val="96000"/>
                      <a:shade val="84000"/>
                      <a:satMod val="110000"/>
                    </a:srgbClr>
                  </a:gs>
                  <a:gs pos="49100">
                    <a:srgbClr val="0F9ED5">
                      <a:hueOff val="0"/>
                      <a:satOff val="0"/>
                      <a:lumOff val="0"/>
                      <a:alphaOff val="0"/>
                      <a:shade val="55000"/>
                      <a:satMod val="150000"/>
                    </a:srgbClr>
                  </a:gs>
                  <a:gs pos="92000">
                    <a:srgbClr val="0F9ED5">
                      <a:hueOff val="0"/>
                      <a:satOff val="0"/>
                      <a:lumOff val="0"/>
                      <a:alphaOff val="0"/>
                      <a:tint val="98000"/>
                      <a:shade val="90000"/>
                      <a:satMod val="128000"/>
                    </a:srgbClr>
                  </a:gs>
                  <a:gs pos="100000">
                    <a:srgbClr val="0F9ED5">
                      <a:hueOff val="0"/>
                      <a:satOff val="0"/>
                      <a:lumOff val="0"/>
                      <a:alphaOff val="0"/>
                      <a:tint val="90000"/>
                      <a:shade val="97000"/>
                      <a:satMod val="128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39000" dist="25400" dir="5400000" rotWithShape="0">
                  <a:srgbClr val="0F9ED5">
                    <a:hueOff val="0"/>
                    <a:satOff val="0"/>
                    <a:lumOff val="0"/>
                    <a:alphaOff val="0"/>
                    <a:shade val="33000"/>
                    <a:alpha val="83000"/>
                  </a:srgbClr>
                </a:outerShdw>
              </a:effectLst>
              <a:sp3d prstMaterial="plastic">
                <a:bevelT w="120900" h="88900"/>
                <a:bevelB w="88900" h="31750" prst="angle"/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Oval 4">
                <a:extLst>
                  <a:ext uri="{FF2B5EF4-FFF2-40B4-BE49-F238E27FC236}">
                    <a16:creationId xmlns:a16="http://schemas.microsoft.com/office/drawing/2014/main" id="{4C9A4820-64B9-F83D-3463-9F656ADF0C0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59110" y="2306272"/>
                <a:ext cx="1438511" cy="957024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8016" tIns="128016" rIns="128016" bIns="128016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800" b="1" kern="1200" dirty="0">
                  <a:solidFill>
                    <a:prstClr val="white"/>
                  </a:solidFill>
                  <a:latin typeface="Verdana" panose="020B0604030504040204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0E363D-347A-2EAC-B1E9-EBC5EE4B045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18089" y="3551636"/>
              <a:ext cx="16267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2060"/>
                  </a:solidFill>
                  <a:latin typeface="Amasis MT Pro Medium" panose="02040604050005020304" pitchFamily="18" charset="0"/>
                </a:rPr>
                <a:t>Sub-query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11B7F7D-08AF-597D-5F76-0AF9EAC704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07898" y="5182847"/>
            <a:ext cx="6354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</a:rPr>
              <a:t>Can be </a:t>
            </a:r>
            <a:r>
              <a:rPr lang="en-US" sz="3600" b="1" dirty="0">
                <a:solidFill>
                  <a:srgbClr val="FF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</a:rPr>
              <a:t>nested </a:t>
            </a:r>
            <a:r>
              <a:rPr lang="en-US" sz="3600" b="1" kern="0" dirty="0">
                <a:solidFill>
                  <a:srgbClr val="FF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  <a:ea typeface="Times New Roman" panose="02020603050405020304" pitchFamily="18" charset="0"/>
              </a:rPr>
              <a:t>up </a:t>
            </a:r>
            <a:r>
              <a:rPr lang="en-US" sz="3600" b="1" kern="0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  <a:ea typeface="Times New Roman" panose="02020603050405020304" pitchFamily="18" charset="0"/>
              </a:rPr>
              <a:t>to a limit of </a:t>
            </a:r>
            <a:r>
              <a:rPr lang="en-US" sz="3600" b="1" kern="0" dirty="0">
                <a:solidFill>
                  <a:srgbClr val="FF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  <a:ea typeface="Times New Roman" panose="02020603050405020304" pitchFamily="18" charset="0"/>
              </a:rPr>
              <a:t>32 levels</a:t>
            </a:r>
            <a:endParaRPr lang="en-US" sz="3600" b="1" dirty="0">
              <a:solidFill>
                <a:srgbClr val="FF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Amasis MT Pro Medium" panose="020406040500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36276A-E902-A12E-F406-834A13D97AB0}"/>
              </a:ext>
            </a:extLst>
          </p:cNvPr>
          <p:cNvSpPr>
            <a:spLocks/>
          </p:cNvSpPr>
          <p:nvPr/>
        </p:nvSpPr>
        <p:spPr>
          <a:xfrm>
            <a:off x="454641" y="191464"/>
            <a:ext cx="1128271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 queries are also Known as </a:t>
            </a:r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Nested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or </a:t>
            </a:r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Inner Query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B3455-AC13-2910-F854-6BFE39825E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72044" y="2581679"/>
            <a:ext cx="3365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rgbClr val="002060"/>
                </a:solidFill>
                <a:latin typeface="Amasis MT Pro" panose="02040504050005020304" pitchFamily="18" charset="0"/>
              </a:rPr>
              <a:t>What are Sub-Queries</a:t>
            </a:r>
          </a:p>
        </p:txBody>
      </p:sp>
      <p:pic>
        <p:nvPicPr>
          <p:cNvPr id="8" name="Picture 7" descr="A person thinking with his hand to his chin&#10;&#10;Description automatically generated">
            <a:extLst>
              <a:ext uri="{FF2B5EF4-FFF2-40B4-BE49-F238E27FC236}">
                <a16:creationId xmlns:a16="http://schemas.microsoft.com/office/drawing/2014/main" id="{1B323C60-3C13-4FE6-BFD9-22019A7E2F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65"/>
          <a:stretch/>
        </p:blipFill>
        <p:spPr>
          <a:xfrm>
            <a:off x="8089121" y="983283"/>
            <a:ext cx="4102879" cy="63379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881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567"/>
    </mc:Choice>
    <mc:Fallback>
      <p:transition advTm="9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oup of blue gears&#10;&#10;Description automatically generated">
            <a:extLst>
              <a:ext uri="{FF2B5EF4-FFF2-40B4-BE49-F238E27FC236}">
                <a16:creationId xmlns:a16="http://schemas.microsoft.com/office/drawing/2014/main" id="{494D5041-5499-3532-E20E-AC53BD09C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1" r="24855" b="34190"/>
          <a:stretch/>
        </p:blipFill>
        <p:spPr>
          <a:xfrm>
            <a:off x="8278047" y="4184394"/>
            <a:ext cx="3896520" cy="2687909"/>
          </a:xfrm>
          <a:prstGeom prst="rect">
            <a:avLst/>
          </a:prstGeom>
        </p:spPr>
      </p:pic>
      <p:pic>
        <p:nvPicPr>
          <p:cNvPr id="20" name="Picture 19" descr="A white character with a question mark&#10;&#10;Description automatically generated">
            <a:extLst>
              <a:ext uri="{FF2B5EF4-FFF2-40B4-BE49-F238E27FC236}">
                <a16:creationId xmlns:a16="http://schemas.microsoft.com/office/drawing/2014/main" id="{347A4DB5-3C8A-C3B1-48D5-E72331E382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932" y="94775"/>
            <a:ext cx="3323181" cy="3380146"/>
          </a:xfrm>
          <a:prstGeom prst="rect">
            <a:avLst/>
          </a:prstGeom>
        </p:spPr>
      </p:pic>
      <p:pic>
        <p:nvPicPr>
          <p:cNvPr id="15" name="Picture 14" descr="A blue circular pattern with lights and arrows&#10;&#10;Description automatically generated with medium confidence">
            <a:extLst>
              <a:ext uri="{FF2B5EF4-FFF2-40B4-BE49-F238E27FC236}">
                <a16:creationId xmlns:a16="http://schemas.microsoft.com/office/drawing/2014/main" id="{A1832CBA-809B-B394-1BDF-76B4527835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8" y="0"/>
            <a:ext cx="12131108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0BD14E-097B-C301-7283-D3C9DF65E22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21771" y="1787283"/>
            <a:ext cx="4464706" cy="2101582"/>
            <a:chOff x="725308" y="1605454"/>
            <a:chExt cx="6525844" cy="21015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350E67-35D0-E82E-B3D3-6623D7557D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93941" y="1605454"/>
              <a:ext cx="40492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kern="0" dirty="0">
                <a:solidFill>
                  <a:srgbClr val="002060"/>
                </a:solidFill>
                <a:latin typeface="Amasis MT Pro Medium" panose="020F0502020204030204" pitchFamily="18" charset="0"/>
              </a:endParaRPr>
            </a:p>
            <a:p>
              <a:r>
                <a:rPr lang="en-US" sz="2400" kern="0" dirty="0">
                  <a:solidFill>
                    <a:srgbClr val="FF0000"/>
                  </a:solidFill>
                  <a:latin typeface="Amasis MT Pro Medium" panose="020F0502020204030204" pitchFamily="18" charset="0"/>
                </a:rPr>
                <a:t>Extract data</a:t>
              </a:r>
              <a:endParaRPr lang="en-US" sz="2400" kern="0" dirty="0">
                <a:solidFill>
                  <a:srgbClr val="002060"/>
                </a:solidFill>
                <a:latin typeface="Amasis MT Pro Medium" panose="020F0502020204030204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DBFCD23-DF49-3AF4-54AF-B7A1C057B73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97692" y="2390016"/>
              <a:ext cx="32053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kern="0" dirty="0">
                  <a:solidFill>
                    <a:srgbClr val="FF0000"/>
                  </a:solidFill>
                  <a:latin typeface="Amasis MT Pro Medium" panose="020F0502020204030204" pitchFamily="18" charset="0"/>
                </a:rPr>
                <a:t>Use</a:t>
              </a:r>
              <a:r>
                <a:rPr lang="en-US" sz="2400" kern="0" dirty="0">
                  <a:solidFill>
                    <a:srgbClr val="002060"/>
                  </a:solidFill>
                  <a:latin typeface="Amasis MT Pro Medium" panose="020F0502020204030204" pitchFamily="18" charset="0"/>
                </a:rPr>
                <a:t> </a:t>
              </a:r>
              <a:r>
                <a:rPr lang="en-US" sz="2400" kern="0" dirty="0">
                  <a:solidFill>
                    <a:srgbClr val="FF0000"/>
                  </a:solidFill>
                  <a:latin typeface="Amasis MT Pro Medium" panose="020F0502020204030204" pitchFamily="18" charset="0"/>
                </a:rPr>
                <a:t>it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D52DE7-B5F1-D09F-B3C8-AEBF2BE3CB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4659" y="2797503"/>
              <a:ext cx="649649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kern="0" dirty="0">
                  <a:solidFill>
                    <a:srgbClr val="FF0000"/>
                  </a:solidFill>
                  <a:latin typeface="Amasis MT Pro Medium" panose="020F0502020204030204" pitchFamily="18" charset="0"/>
                </a:rPr>
                <a:t>Restrict or modify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8E1AA66-2871-B86A-2F0A-02E526DBC86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5308" y="3245371"/>
              <a:ext cx="649649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kern="0" dirty="0">
                  <a:solidFill>
                    <a:srgbClr val="FF0000"/>
                  </a:solidFill>
                  <a:latin typeface="Amasis MT Pro Medium" panose="020F0502020204030204" pitchFamily="18" charset="0"/>
                </a:rPr>
                <a:t>Results of outer query</a:t>
              </a:r>
              <a:r>
                <a:rPr lang="en-US" sz="2400" kern="0" dirty="0">
                  <a:solidFill>
                    <a:srgbClr val="002060"/>
                  </a:solidFill>
                  <a:latin typeface="Amasis MT Pro Medium" panose="020F0502020204030204" pitchFamily="18" charset="0"/>
                </a:rPr>
                <a:t>.</a:t>
              </a:r>
              <a:endParaRPr lang="en-US" sz="24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AECA42B-35FA-7BDB-FE4B-F117D9718F8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8811" y="4262349"/>
            <a:ext cx="7826818" cy="216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0" dirty="0">
                <a:solidFill>
                  <a:srgbClr val="FF0000"/>
                </a:solidFill>
                <a:latin typeface="Amasis MT Pro Medium" panose="020F0502020204030204" pitchFamily="18" charset="0"/>
              </a:rPr>
              <a:t>WHERE</a:t>
            </a:r>
            <a:r>
              <a:rPr lang="en-US" sz="2400" kern="0" dirty="0">
                <a:solidFill>
                  <a:srgbClr val="002060"/>
                </a:solidFill>
                <a:latin typeface="Amasis MT Pro Medium" panose="020F0502020204030204" pitchFamily="18" charset="0"/>
              </a:rPr>
              <a:t> clause </a:t>
            </a:r>
            <a:r>
              <a:rPr lang="en-US" sz="2400" kern="0" dirty="0">
                <a:solidFill>
                  <a:srgbClr val="FF0000"/>
                </a:solidFill>
                <a:latin typeface="Amasis MT Pro Medium" panose="020F0502020204030204" pitchFamily="18" charset="0"/>
              </a:rPr>
              <a:t>filter data </a:t>
            </a:r>
            <a:r>
              <a:rPr lang="en-US" sz="2400" kern="0" dirty="0">
                <a:solidFill>
                  <a:srgbClr val="002060"/>
                </a:solidFill>
                <a:latin typeface="Amasis MT Pro Medium" panose="020F0502020204030204" pitchFamily="18" charset="0"/>
              </a:rPr>
              <a:t>based on condition</a:t>
            </a:r>
          </a:p>
          <a:p>
            <a:pPr>
              <a:lnSpc>
                <a:spcPct val="150000"/>
              </a:lnSpc>
            </a:pPr>
            <a:r>
              <a:rPr lang="en-US" sz="2400" kern="0" dirty="0">
                <a:solidFill>
                  <a:srgbClr val="FF0000"/>
                </a:solidFill>
                <a:latin typeface="Amasis MT Pro Medium" panose="020F0502020204030204" pitchFamily="18" charset="0"/>
              </a:rPr>
              <a:t>HAVING</a:t>
            </a:r>
            <a:r>
              <a:rPr lang="en-US" sz="2400" kern="0" dirty="0">
                <a:solidFill>
                  <a:srgbClr val="002060"/>
                </a:solidFill>
                <a:latin typeface="Amasis MT Pro Medium" panose="020F0502020204030204" pitchFamily="18" charset="0"/>
              </a:rPr>
              <a:t> clause </a:t>
            </a:r>
            <a:r>
              <a:rPr lang="en-US" sz="2400" kern="0" dirty="0">
                <a:solidFill>
                  <a:srgbClr val="FF0000"/>
                </a:solidFill>
                <a:latin typeface="Amasis MT Pro Medium" panose="020F0502020204030204" pitchFamily="18" charset="0"/>
              </a:rPr>
              <a:t>filter group </a:t>
            </a:r>
            <a:r>
              <a:rPr lang="en-US" sz="2400" kern="0" dirty="0">
                <a:solidFill>
                  <a:srgbClr val="002060"/>
                </a:solidFill>
                <a:latin typeface="Amasis MT Pro Medium" panose="020F0502020204030204" pitchFamily="18" charset="0"/>
              </a:rPr>
              <a:t>based on condition.</a:t>
            </a:r>
          </a:p>
          <a:p>
            <a:pPr>
              <a:lnSpc>
                <a:spcPct val="150000"/>
              </a:lnSpc>
            </a:pPr>
            <a:r>
              <a:rPr lang="en-US" sz="2400" kern="0" dirty="0">
                <a:solidFill>
                  <a:srgbClr val="002060"/>
                </a:solidFill>
                <a:latin typeface="Amasis MT Pro Medium" panose="020F0502020204030204" pitchFamily="18" charset="0"/>
              </a:rPr>
              <a:t>Operators: 	</a:t>
            </a:r>
            <a:r>
              <a:rPr lang="en-US" sz="2000" kern="0" dirty="0">
                <a:solidFill>
                  <a:srgbClr val="FF0000"/>
                </a:solidFill>
                <a:latin typeface="Amasis MT Pro Medium" panose="020F0502020204030204" pitchFamily="18" charset="0"/>
              </a:rPr>
              <a:t>&gt; , = , &gt;= , &lt; , &lt; &gt; , &lt;=, IN , ANY , ALL </a:t>
            </a:r>
            <a:endParaRPr lang="en-US" sz="2000" kern="0" dirty="0">
              <a:solidFill>
                <a:srgbClr val="002060"/>
              </a:solidFill>
              <a:latin typeface="Amasis MT Pro Medium" panose="020F0502020204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002060"/>
                </a:solidFill>
                <a:latin typeface="Amasis MT Pro Medium" panose="020F0502020204030204" pitchFamily="18" charset="0"/>
              </a:rPr>
              <a:t>			   	</a:t>
            </a:r>
            <a:endParaRPr lang="en-US" sz="2400" kern="0" dirty="0">
              <a:solidFill>
                <a:srgbClr val="002060"/>
              </a:solidFill>
              <a:latin typeface="Amasis MT Pro Medium" panose="020F0502020204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38253-31BD-D05A-8C01-364344DF46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94201" y="614914"/>
            <a:ext cx="49842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kern="0" dirty="0">
                <a:solidFill>
                  <a:srgbClr val="002060"/>
                </a:solidFill>
                <a:latin typeface="Amasis MT Pro Medium" panose="020F0502020204030204" pitchFamily="18" charset="0"/>
              </a:rPr>
              <a:t>What Subqueries do &amp; How</a:t>
            </a:r>
            <a:endParaRPr lang="en-US" sz="40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203CE0-D563-C786-DA6C-FE98FF3A0E1B}"/>
              </a:ext>
            </a:extLst>
          </p:cNvPr>
          <p:cNvGrpSpPr/>
          <p:nvPr/>
        </p:nvGrpSpPr>
        <p:grpSpPr>
          <a:xfrm>
            <a:off x="6225606" y="614914"/>
            <a:ext cx="5560839" cy="5560839"/>
            <a:chOff x="6225606" y="614914"/>
            <a:chExt cx="5560839" cy="556083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42A2E98-3BFC-58B9-A306-EFA4B75C2EF3}"/>
                </a:ext>
              </a:extLst>
            </p:cNvPr>
            <p:cNvSpPr/>
            <p:nvPr/>
          </p:nvSpPr>
          <p:spPr>
            <a:xfrm>
              <a:off x="6225606" y="614914"/>
              <a:ext cx="5560839" cy="5560839"/>
            </a:xfrm>
            <a:custGeom>
              <a:avLst/>
              <a:gdLst>
                <a:gd name="connsiteX0" fmla="*/ 0 w 5560839"/>
                <a:gd name="connsiteY0" fmla="*/ 2780420 h 5560839"/>
                <a:gd name="connsiteX1" fmla="*/ 2780420 w 5560839"/>
                <a:gd name="connsiteY1" fmla="*/ 0 h 5560839"/>
                <a:gd name="connsiteX2" fmla="*/ 5560840 w 5560839"/>
                <a:gd name="connsiteY2" fmla="*/ 2780420 h 5560839"/>
                <a:gd name="connsiteX3" fmla="*/ 2780420 w 5560839"/>
                <a:gd name="connsiteY3" fmla="*/ 5560840 h 5560839"/>
                <a:gd name="connsiteX4" fmla="*/ 0 w 5560839"/>
                <a:gd name="connsiteY4" fmla="*/ 2780420 h 556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0839" h="5560839">
                  <a:moveTo>
                    <a:pt x="0" y="2780420"/>
                  </a:moveTo>
                  <a:cubicBezTo>
                    <a:pt x="0" y="1244836"/>
                    <a:pt x="1244836" y="0"/>
                    <a:pt x="2780420" y="0"/>
                  </a:cubicBezTo>
                  <a:cubicBezTo>
                    <a:pt x="4316004" y="0"/>
                    <a:pt x="5560840" y="1244836"/>
                    <a:pt x="5560840" y="2780420"/>
                  </a:cubicBezTo>
                  <a:cubicBezTo>
                    <a:pt x="5560840" y="4316004"/>
                    <a:pt x="4316004" y="5560840"/>
                    <a:pt x="2780420" y="5560840"/>
                  </a:cubicBezTo>
                  <a:cubicBezTo>
                    <a:pt x="1244836" y="5560840"/>
                    <a:pt x="0" y="4316004"/>
                    <a:pt x="0" y="2780420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48283" tIns="644646" rIns="1548284" bIns="4426019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b="1" kern="1200" dirty="0"/>
                <a:t>Queries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C2BDF4-92EA-32A8-1925-F544EFAD8CA0}"/>
                </a:ext>
              </a:extLst>
            </p:cNvPr>
            <p:cNvSpPr txBox="1">
              <a:spLocks/>
            </p:cNvSpPr>
            <p:nvPr/>
          </p:nvSpPr>
          <p:spPr>
            <a:xfrm>
              <a:off x="7357008" y="2102768"/>
              <a:ext cx="34889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SELECT</a:t>
              </a:r>
              <a:r>
                <a:rPr lang="en-US" dirty="0"/>
                <a:t> column</a:t>
              </a:r>
            </a:p>
            <a:p>
              <a:r>
                <a:rPr lang="en-US" b="1" dirty="0"/>
                <a:t>FROM</a:t>
              </a:r>
              <a:r>
                <a:rPr lang="en-US" dirty="0"/>
                <a:t> Table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1A7B4F-2562-3FE9-E928-E1CA40794833}"/>
                </a:ext>
              </a:extLst>
            </p:cNvPr>
            <p:cNvSpPr txBox="1">
              <a:spLocks/>
            </p:cNvSpPr>
            <p:nvPr/>
          </p:nvSpPr>
          <p:spPr>
            <a:xfrm>
              <a:off x="7312275" y="2078995"/>
              <a:ext cx="2452347" cy="646331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2FB36E-55E9-5B00-0A9E-4351BAB815CE}"/>
              </a:ext>
            </a:extLst>
          </p:cNvPr>
          <p:cNvGrpSpPr/>
          <p:nvPr/>
        </p:nvGrpSpPr>
        <p:grpSpPr>
          <a:xfrm>
            <a:off x="7312275" y="2851106"/>
            <a:ext cx="4743300" cy="3146322"/>
            <a:chOff x="7312275" y="2851106"/>
            <a:chExt cx="4743300" cy="314632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12ABD0B-F85D-A864-E998-C4A207AA7212}"/>
                </a:ext>
              </a:extLst>
            </p:cNvPr>
            <p:cNvSpPr/>
            <p:nvPr/>
          </p:nvSpPr>
          <p:spPr>
            <a:xfrm>
              <a:off x="7312275" y="2851106"/>
              <a:ext cx="3533649" cy="3146322"/>
            </a:xfrm>
            <a:custGeom>
              <a:avLst/>
              <a:gdLst>
                <a:gd name="connsiteX0" fmla="*/ 0 w 3533649"/>
                <a:gd name="connsiteY0" fmla="*/ 1573161 h 3146322"/>
                <a:gd name="connsiteX1" fmla="*/ 1766825 w 3533649"/>
                <a:gd name="connsiteY1" fmla="*/ 0 h 3146322"/>
                <a:gd name="connsiteX2" fmla="*/ 3533650 w 3533649"/>
                <a:gd name="connsiteY2" fmla="*/ 1573161 h 3146322"/>
                <a:gd name="connsiteX3" fmla="*/ 1766825 w 3533649"/>
                <a:gd name="connsiteY3" fmla="*/ 3146322 h 3146322"/>
                <a:gd name="connsiteX4" fmla="*/ 0 w 3533649"/>
                <a:gd name="connsiteY4" fmla="*/ 1573161 h 314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3649" h="3146322">
                  <a:moveTo>
                    <a:pt x="0" y="1573161"/>
                  </a:moveTo>
                  <a:cubicBezTo>
                    <a:pt x="0" y="704328"/>
                    <a:pt x="791034" y="0"/>
                    <a:pt x="1766825" y="0"/>
                  </a:cubicBezTo>
                  <a:cubicBezTo>
                    <a:pt x="2742616" y="0"/>
                    <a:pt x="3533650" y="704328"/>
                    <a:pt x="3533650" y="1573161"/>
                  </a:cubicBezTo>
                  <a:cubicBezTo>
                    <a:pt x="3533650" y="2441994"/>
                    <a:pt x="2742616" y="3146322"/>
                    <a:pt x="1766825" y="3146322"/>
                  </a:cubicBezTo>
                  <a:cubicBezTo>
                    <a:pt x="791034" y="3146322"/>
                    <a:pt x="0" y="2441994"/>
                    <a:pt x="0" y="1573161"/>
                  </a:cubicBez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73955" tIns="943045" rIns="673955" bIns="943044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b="1" kern="1200" dirty="0"/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b="1" kern="1200" dirty="0"/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800" b="1" kern="1200" dirty="0"/>
            </a:p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kern="1200" dirty="0"/>
                <a:t>Sub-       Queries</a:t>
              </a:r>
              <a:endParaRPr lang="en-US" sz="2800" kern="12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5DDCF1-5FFC-E520-731F-4E3DF0187DF6}"/>
                </a:ext>
              </a:extLst>
            </p:cNvPr>
            <p:cNvSpPr txBox="1">
              <a:spLocks/>
            </p:cNvSpPr>
            <p:nvPr/>
          </p:nvSpPr>
          <p:spPr>
            <a:xfrm>
              <a:off x="7764553" y="3939183"/>
              <a:ext cx="3625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SELECT</a:t>
              </a:r>
              <a:r>
                <a:rPr lang="en-US" dirty="0">
                  <a:solidFill>
                    <a:srgbClr val="002060"/>
                  </a:solidFill>
                </a:rPr>
                <a:t> column </a:t>
              </a:r>
            </a:p>
            <a:p>
              <a:r>
                <a:rPr lang="en-US" b="1" dirty="0">
                  <a:solidFill>
                    <a:srgbClr val="002060"/>
                  </a:solidFill>
                </a:rPr>
                <a:t>FROM</a:t>
              </a:r>
              <a:r>
                <a:rPr lang="en-US" dirty="0">
                  <a:solidFill>
                    <a:srgbClr val="002060"/>
                  </a:solidFill>
                </a:rPr>
                <a:t> table </a:t>
              </a:r>
              <a:r>
                <a:rPr lang="en-US" b="1" dirty="0">
                  <a:solidFill>
                    <a:srgbClr val="002060"/>
                  </a:solidFill>
                </a:rPr>
                <a:t>);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277CD3-C04B-295A-7BFC-C1E303650889}"/>
                </a:ext>
              </a:extLst>
            </p:cNvPr>
            <p:cNvSpPr txBox="1">
              <a:spLocks/>
            </p:cNvSpPr>
            <p:nvPr/>
          </p:nvSpPr>
          <p:spPr>
            <a:xfrm>
              <a:off x="7753034" y="3355948"/>
              <a:ext cx="430254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WHERE/HAVING</a:t>
              </a:r>
              <a:r>
                <a:rPr lang="en-US" dirty="0"/>
                <a:t> column</a:t>
              </a:r>
            </a:p>
            <a:p>
              <a:r>
                <a:rPr lang="en-US" b="1" dirty="0"/>
                <a:t>OPERATOR (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A2E47-1D47-B4B7-6275-3921B417E46F}"/>
                </a:ext>
              </a:extLst>
            </p:cNvPr>
            <p:cNvSpPr txBox="1">
              <a:spLocks/>
            </p:cNvSpPr>
            <p:nvPr/>
          </p:nvSpPr>
          <p:spPr>
            <a:xfrm>
              <a:off x="7703658" y="3200519"/>
              <a:ext cx="3269608" cy="1477328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121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90"/>
    </mc:Choice>
    <mc:Fallback xmlns="">
      <p:transition advTm="1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A82F55-F673-2C93-4C5B-BC1FFDB84F46}"/>
              </a:ext>
            </a:extLst>
          </p:cNvPr>
          <p:cNvSpPr txBox="1"/>
          <p:nvPr/>
        </p:nvSpPr>
        <p:spPr>
          <a:xfrm>
            <a:off x="6632558" y="1419359"/>
            <a:ext cx="4626796" cy="3154166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 descr="A blue circuit board with dots&#10;&#10;Description automatically generated">
            <a:extLst>
              <a:ext uri="{FF2B5EF4-FFF2-40B4-BE49-F238E27FC236}">
                <a16:creationId xmlns:a16="http://schemas.microsoft.com/office/drawing/2014/main" id="{C9E6B872-5A4C-DF34-9320-515F3B92A0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pic>
        <p:nvPicPr>
          <p:cNvPr id="34" name="Picture 33" descr="A group of blue gears&#10;&#10;Description automatically generated">
            <a:extLst>
              <a:ext uri="{FF2B5EF4-FFF2-40B4-BE49-F238E27FC236}">
                <a16:creationId xmlns:a16="http://schemas.microsoft.com/office/drawing/2014/main" id="{4DCE8FF1-452D-DB0C-A261-9193A6E35D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1" r="24855" b="34190"/>
          <a:stretch/>
        </p:blipFill>
        <p:spPr>
          <a:xfrm rot="16200000">
            <a:off x="8853446" y="1453624"/>
            <a:ext cx="3896520" cy="2687909"/>
          </a:xfrm>
          <a:prstGeom prst="rect">
            <a:avLst/>
          </a:prstGeom>
        </p:spPr>
      </p:pic>
      <p:pic>
        <p:nvPicPr>
          <p:cNvPr id="33" name="Picture 32" descr="A blue cylinder with black lines&#10;&#10;Description automatically generated">
            <a:extLst>
              <a:ext uri="{FF2B5EF4-FFF2-40B4-BE49-F238E27FC236}">
                <a16:creationId xmlns:a16="http://schemas.microsoft.com/office/drawing/2014/main" id="{9C60A0A1-32F1-F27D-FC2C-5D78F618003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4275">
            <a:off x="182121" y="5054249"/>
            <a:ext cx="1375324" cy="13753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1B7F7D-08AF-597D-5F76-0AF9EAC704BC}"/>
              </a:ext>
            </a:extLst>
          </p:cNvPr>
          <p:cNvSpPr txBox="1"/>
          <p:nvPr/>
        </p:nvSpPr>
        <p:spPr>
          <a:xfrm>
            <a:off x="7010170" y="1053774"/>
            <a:ext cx="495834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b="1" u="sng" dirty="0">
              <a:solidFill>
                <a:srgbClr val="00206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Amasis MT Pro Medium" panose="020406040500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cs typeface="Times New Roman" panose="02020603050405020304" pitchFamily="18" charset="0"/>
              </a:rPr>
              <a:t>     </a:t>
            </a:r>
          </a:p>
          <a:p>
            <a:r>
              <a:rPr lang="en-US" sz="2000" b="1" dirty="0">
                <a:solidFill>
                  <a:srgbClr val="002060"/>
                </a:solidFill>
                <a:cs typeface="Times New Roman" panose="02020603050405020304" pitchFamily="18" charset="0"/>
              </a:rPr>
              <a:t>	</a:t>
            </a:r>
          </a:p>
          <a:p>
            <a:endParaRPr lang="en-US" sz="2000" b="1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endParaRPr lang="en-US" sz="4000" b="1" dirty="0">
              <a:solidFill>
                <a:srgbClr val="00206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BBA596F-E3EC-7C21-479C-61D20B7F6169}"/>
              </a:ext>
            </a:extLst>
          </p:cNvPr>
          <p:cNvGraphicFramePr>
            <a:graphicFrameLocks noGrp="1"/>
          </p:cNvGraphicFramePr>
          <p:nvPr/>
        </p:nvGraphicFramePr>
        <p:xfrm>
          <a:off x="1365988" y="5502064"/>
          <a:ext cx="9689097" cy="100393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229699">
                  <a:extLst>
                    <a:ext uri="{9D8B030D-6E8A-4147-A177-3AD203B41FA5}">
                      <a16:colId xmlns:a16="http://schemas.microsoft.com/office/drawing/2014/main" val="3597275177"/>
                    </a:ext>
                  </a:extLst>
                </a:gridCol>
                <a:gridCol w="3229699">
                  <a:extLst>
                    <a:ext uri="{9D8B030D-6E8A-4147-A177-3AD203B41FA5}">
                      <a16:colId xmlns:a16="http://schemas.microsoft.com/office/drawing/2014/main" val="3055787649"/>
                    </a:ext>
                  </a:extLst>
                </a:gridCol>
                <a:gridCol w="3229699">
                  <a:extLst>
                    <a:ext uri="{9D8B030D-6E8A-4147-A177-3AD203B41FA5}">
                      <a16:colId xmlns:a16="http://schemas.microsoft.com/office/drawing/2014/main" val="1996136914"/>
                    </a:ext>
                  </a:extLst>
                </a:gridCol>
              </a:tblGrid>
              <a:tr h="5329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Student_id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Student_name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924488"/>
                  </a:ext>
                </a:extLst>
              </a:tr>
              <a:tr h="4709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5726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8415A3-987F-2F90-C204-51C205573CC4}"/>
              </a:ext>
            </a:extLst>
          </p:cNvPr>
          <p:cNvSpPr txBox="1"/>
          <p:nvPr/>
        </p:nvSpPr>
        <p:spPr>
          <a:xfrm>
            <a:off x="6043195" y="298984"/>
            <a:ext cx="5240676" cy="82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u="sng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</a:rPr>
              <a:t>Example of Subqueries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F5B15-AD72-95A6-31C1-CC98B99C9E55}"/>
              </a:ext>
            </a:extLst>
          </p:cNvPr>
          <p:cNvSpPr txBox="1"/>
          <p:nvPr/>
        </p:nvSpPr>
        <p:spPr>
          <a:xfrm>
            <a:off x="1193428" y="2199904"/>
            <a:ext cx="2314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</a:rPr>
              <a:t>INSERT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</a:rPr>
              <a:t>SELECT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</a:rPr>
              <a:t>UPDATE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</a:rPr>
              <a:t>DELETE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9E8E8-81B3-368E-651D-A6BA292C7AF2}"/>
              </a:ext>
            </a:extLst>
          </p:cNvPr>
          <p:cNvSpPr txBox="1"/>
          <p:nvPr/>
        </p:nvSpPr>
        <p:spPr>
          <a:xfrm>
            <a:off x="513546" y="478585"/>
            <a:ext cx="5234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</a:rPr>
              <a:t>Subqueries in CRUD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774BB-FA00-5478-55E9-85AE8E046C8F}"/>
              </a:ext>
            </a:extLst>
          </p:cNvPr>
          <p:cNvSpPr txBox="1"/>
          <p:nvPr/>
        </p:nvSpPr>
        <p:spPr>
          <a:xfrm>
            <a:off x="882304" y="1592962"/>
            <a:ext cx="4149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We can use subqueries in: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BB3F1C-D40F-5126-7A7E-4702CD226086}"/>
              </a:ext>
            </a:extLst>
          </p:cNvPr>
          <p:cNvCxnSpPr/>
          <p:nvPr/>
        </p:nvCxnSpPr>
        <p:spPr>
          <a:xfrm>
            <a:off x="8750586" y="4607281"/>
            <a:ext cx="0" cy="894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22A1CA-8E95-3629-EBAF-E25F6EA3E1E4}"/>
              </a:ext>
            </a:extLst>
          </p:cNvPr>
          <p:cNvSpPr txBox="1"/>
          <p:nvPr/>
        </p:nvSpPr>
        <p:spPr>
          <a:xfrm>
            <a:off x="8750586" y="4828955"/>
            <a:ext cx="1473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Output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CCB62-6514-6CCB-E09A-CCCEACF5214A}"/>
              </a:ext>
            </a:extLst>
          </p:cNvPr>
          <p:cNvSpPr txBox="1"/>
          <p:nvPr/>
        </p:nvSpPr>
        <p:spPr>
          <a:xfrm>
            <a:off x="907847" y="3730175"/>
            <a:ext cx="5234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2060"/>
                </a:solidFill>
              </a:rPr>
              <a:t>SQL statements to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Create, Read, Update &amp; Delete (CRUD)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</a:rPr>
              <a:t>data in database.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0DC992-EC89-8065-98D9-B53C074CDD92}"/>
              </a:ext>
            </a:extLst>
          </p:cNvPr>
          <p:cNvSpPr txBox="1"/>
          <p:nvPr/>
        </p:nvSpPr>
        <p:spPr>
          <a:xfrm>
            <a:off x="4913008" y="2546813"/>
            <a:ext cx="1288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Query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D22C26-E16A-64FA-25D4-406AAD2CAD82}"/>
              </a:ext>
            </a:extLst>
          </p:cNvPr>
          <p:cNvCxnSpPr/>
          <p:nvPr/>
        </p:nvCxnSpPr>
        <p:spPr>
          <a:xfrm>
            <a:off x="5853299" y="2755536"/>
            <a:ext cx="7792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E07D2B-D39E-745C-CF8C-EF9933D9339B}"/>
              </a:ext>
            </a:extLst>
          </p:cNvPr>
          <p:cNvSpPr txBox="1"/>
          <p:nvPr/>
        </p:nvSpPr>
        <p:spPr>
          <a:xfrm>
            <a:off x="6904611" y="1595179"/>
            <a:ext cx="26879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206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SELECT *</a:t>
            </a:r>
          </a:p>
          <a:p>
            <a:r>
              <a:rPr lang="en-US" sz="1800" b="1" dirty="0">
                <a:solidFill>
                  <a:srgbClr val="002060"/>
                </a:solidFill>
                <a:cs typeface="Times New Roman" panose="02020603050405020304" pitchFamily="18" charset="0"/>
              </a:rPr>
              <a:t>FROM 	</a:t>
            </a:r>
            <a:r>
              <a:rPr lang="en-US" sz="1800" dirty="0" err="1">
                <a:solidFill>
                  <a:srgbClr val="002060"/>
                </a:solidFill>
                <a:cs typeface="Times New Roman" panose="02020603050405020304" pitchFamily="18" charset="0"/>
              </a:rPr>
              <a:t>student_table</a:t>
            </a:r>
            <a:endParaRPr lang="en-US" sz="1800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CD0B96-8AE9-4141-98D1-F88D03FB5D8E}"/>
              </a:ext>
            </a:extLst>
          </p:cNvPr>
          <p:cNvGrpSpPr/>
          <p:nvPr/>
        </p:nvGrpSpPr>
        <p:grpSpPr>
          <a:xfrm>
            <a:off x="4414954" y="2564484"/>
            <a:ext cx="6052104" cy="1477328"/>
            <a:chOff x="4414954" y="2564484"/>
            <a:chExt cx="6052104" cy="14773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1146BB-BA6F-2309-E24F-F0BD9DDA29C5}"/>
                </a:ext>
              </a:extLst>
            </p:cNvPr>
            <p:cNvSpPr txBox="1"/>
            <p:nvPr/>
          </p:nvSpPr>
          <p:spPr>
            <a:xfrm>
              <a:off x="4414954" y="3203777"/>
              <a:ext cx="1473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2060"/>
                  </a:solidFill>
                </a:rPr>
                <a:t>Subquery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F2AC330-3A94-D21A-A39E-1484DCB24599}"/>
                </a:ext>
              </a:extLst>
            </p:cNvPr>
            <p:cNvSpPr txBox="1"/>
            <p:nvPr/>
          </p:nvSpPr>
          <p:spPr>
            <a:xfrm>
              <a:off x="7115267" y="2564484"/>
              <a:ext cx="3236452" cy="1477328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147FC64-1DCE-F1D0-0955-37C1D2B4E3A3}"/>
                </a:ext>
              </a:extLst>
            </p:cNvPr>
            <p:cNvCxnSpPr/>
            <p:nvPr/>
          </p:nvCxnSpPr>
          <p:spPr>
            <a:xfrm>
              <a:off x="5748267" y="3435731"/>
              <a:ext cx="13840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04E96-613A-3C45-5340-5FFD6D31446E}"/>
                </a:ext>
              </a:extLst>
            </p:cNvPr>
            <p:cNvSpPr txBox="1"/>
            <p:nvPr/>
          </p:nvSpPr>
          <p:spPr>
            <a:xfrm>
              <a:off x="7230606" y="2716072"/>
              <a:ext cx="32364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WHERE </a:t>
              </a:r>
              <a:r>
                <a:rPr lang="en-US" sz="1800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marks = (</a:t>
              </a:r>
            </a:p>
            <a:p>
              <a:r>
                <a:rPr lang="en-US" sz="1800" b="1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     SELECT</a:t>
              </a:r>
              <a:r>
                <a:rPr lang="en-US" sz="1800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 max(marks)</a:t>
              </a:r>
            </a:p>
            <a:p>
              <a:r>
                <a:rPr lang="en-US" sz="1800" b="1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     FROM </a:t>
              </a:r>
              <a:r>
                <a:rPr lang="en-US" sz="1800" dirty="0" err="1">
                  <a:solidFill>
                    <a:srgbClr val="002060"/>
                  </a:solidFill>
                  <a:cs typeface="Times New Roman" panose="02020603050405020304" pitchFamily="18" charset="0"/>
                </a:rPr>
                <a:t>student_table</a:t>
              </a:r>
              <a:endParaRPr lang="en-US" sz="1800" dirty="0">
                <a:solidFill>
                  <a:srgbClr val="002060"/>
                </a:solidFill>
                <a:cs typeface="Times New Roman" panose="02020603050405020304" pitchFamily="18" charset="0"/>
              </a:endParaRPr>
            </a:p>
            <a:p>
              <a:r>
                <a:rPr lang="en-US" sz="1800" dirty="0">
                  <a:solidFill>
                    <a:srgbClr val="002060"/>
                  </a:solidFill>
                  <a:cs typeface="Times New Roman" panose="02020603050405020304" pitchFamily="18" charset="0"/>
                </a:rPr>
                <a:t> );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5876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867"/>
    </mc:Choice>
    <mc:Fallback xmlns="">
      <p:transition advTm="13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/>
      <p:bldP spid="1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glowing lines and dots&#10;&#10;Description automatically generated">
            <a:extLst>
              <a:ext uri="{FF2B5EF4-FFF2-40B4-BE49-F238E27FC236}">
                <a16:creationId xmlns:a16="http://schemas.microsoft.com/office/drawing/2014/main" id="{44A3A119-6B0B-0706-89C7-A34B74A961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E08F0FF-59C9-B97C-CA28-3269588D5861}"/>
              </a:ext>
            </a:extLst>
          </p:cNvPr>
          <p:cNvGrpSpPr/>
          <p:nvPr/>
        </p:nvGrpSpPr>
        <p:grpSpPr>
          <a:xfrm>
            <a:off x="281714" y="100173"/>
            <a:ext cx="11677405" cy="6657654"/>
            <a:chOff x="281714" y="100173"/>
            <a:chExt cx="11677405" cy="66576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609024-4FF2-9C61-050D-FC8CC0C65CDA}"/>
                </a:ext>
              </a:extLst>
            </p:cNvPr>
            <p:cNvSpPr/>
            <p:nvPr/>
          </p:nvSpPr>
          <p:spPr>
            <a:xfrm>
              <a:off x="281714" y="100173"/>
              <a:ext cx="11677405" cy="6657654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2050993-6929-1558-AE04-4B605EA90FFA}"/>
                </a:ext>
              </a:extLst>
            </p:cNvPr>
            <p:cNvSpPr/>
            <p:nvPr/>
          </p:nvSpPr>
          <p:spPr>
            <a:xfrm>
              <a:off x="6013467" y="1750462"/>
              <a:ext cx="4635326" cy="149005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06146"/>
                  </a:lnTo>
                  <a:lnTo>
                    <a:pt x="4635326" y="1306146"/>
                  </a:lnTo>
                  <a:lnTo>
                    <a:pt x="4635326" y="1490058"/>
                  </a:lnTo>
                </a:path>
              </a:pathLst>
            </a:custGeom>
            <a:noFill/>
          </p:spPr>
          <p:style>
            <a:lnRef idx="2">
              <a:schemeClr val="accent1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899BD38-0989-7B81-732C-2ECEA680A4D9}"/>
                </a:ext>
              </a:extLst>
            </p:cNvPr>
            <p:cNvSpPr/>
            <p:nvPr/>
          </p:nvSpPr>
          <p:spPr>
            <a:xfrm>
              <a:off x="6013467" y="1750462"/>
              <a:ext cx="1534471" cy="149837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14464"/>
                  </a:lnTo>
                  <a:lnTo>
                    <a:pt x="1534471" y="1314464"/>
                  </a:lnTo>
                  <a:lnTo>
                    <a:pt x="1534471" y="1498376"/>
                  </a:lnTo>
                </a:path>
              </a:pathLst>
            </a:custGeom>
            <a:noFill/>
          </p:spPr>
          <p:style>
            <a:lnRef idx="2">
              <a:schemeClr val="accent1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99CA43-185B-1BC1-7F90-B01E195F3679}"/>
                </a:ext>
              </a:extLst>
            </p:cNvPr>
            <p:cNvSpPr/>
            <p:nvPr/>
          </p:nvSpPr>
          <p:spPr>
            <a:xfrm>
              <a:off x="4245139" y="1750462"/>
              <a:ext cx="1768327" cy="150585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768327" y="0"/>
                  </a:moveTo>
                  <a:lnTo>
                    <a:pt x="1768327" y="1321941"/>
                  </a:lnTo>
                  <a:lnTo>
                    <a:pt x="0" y="1321941"/>
                  </a:lnTo>
                  <a:lnTo>
                    <a:pt x="0" y="1505853"/>
                  </a:lnTo>
                </a:path>
              </a:pathLst>
            </a:custGeom>
            <a:noFill/>
          </p:spPr>
          <p:style>
            <a:lnRef idx="2">
              <a:schemeClr val="accent1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D4885B-ACE6-9F23-055E-B0A421116A05}"/>
                </a:ext>
              </a:extLst>
            </p:cNvPr>
            <p:cNvSpPr/>
            <p:nvPr/>
          </p:nvSpPr>
          <p:spPr>
            <a:xfrm>
              <a:off x="1577213" y="1750462"/>
              <a:ext cx="4436253" cy="149457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436253" y="0"/>
                  </a:moveTo>
                  <a:lnTo>
                    <a:pt x="4436253" y="1310658"/>
                  </a:lnTo>
                  <a:lnTo>
                    <a:pt x="0" y="1310658"/>
                  </a:lnTo>
                  <a:lnTo>
                    <a:pt x="0" y="1494570"/>
                  </a:lnTo>
                </a:path>
              </a:pathLst>
            </a:custGeom>
            <a:noFill/>
          </p:spPr>
          <p:style>
            <a:lnRef idx="2">
              <a:schemeClr val="accent1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B1111F9B-D6C3-84B8-D4B4-A5E762694DD0}"/>
                </a:ext>
              </a:extLst>
            </p:cNvPr>
            <p:cNvSpPr/>
            <p:nvPr/>
          </p:nvSpPr>
          <p:spPr>
            <a:xfrm>
              <a:off x="4896808" y="595900"/>
              <a:ext cx="2233317" cy="1154562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7AC41EB-6915-AC0E-C2B3-49F05C2EA818}"/>
                </a:ext>
              </a:extLst>
            </p:cNvPr>
            <p:cNvSpPr/>
            <p:nvPr/>
          </p:nvSpPr>
          <p:spPr>
            <a:xfrm>
              <a:off x="4896808" y="595900"/>
              <a:ext cx="2233317" cy="1154562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8F44FD-1B27-E2A4-4746-FA9C1E10C0A8}"/>
                </a:ext>
              </a:extLst>
            </p:cNvPr>
            <p:cNvSpPr/>
            <p:nvPr/>
          </p:nvSpPr>
          <p:spPr>
            <a:xfrm>
              <a:off x="3780149" y="803721"/>
              <a:ext cx="4466635" cy="738919"/>
            </a:xfrm>
            <a:custGeom>
              <a:avLst/>
              <a:gdLst>
                <a:gd name="connsiteX0" fmla="*/ 0 w 4466635"/>
                <a:gd name="connsiteY0" fmla="*/ 0 h 738919"/>
                <a:gd name="connsiteX1" fmla="*/ 4466635 w 4466635"/>
                <a:gd name="connsiteY1" fmla="*/ 0 h 738919"/>
                <a:gd name="connsiteX2" fmla="*/ 4466635 w 4466635"/>
                <a:gd name="connsiteY2" fmla="*/ 738919 h 738919"/>
                <a:gd name="connsiteX3" fmla="*/ 0 w 4466635"/>
                <a:gd name="connsiteY3" fmla="*/ 738919 h 738919"/>
                <a:gd name="connsiteX4" fmla="*/ 0 w 4466635"/>
                <a:gd name="connsiteY4" fmla="*/ 0 h 738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6635" h="738919">
                  <a:moveTo>
                    <a:pt x="0" y="0"/>
                  </a:moveTo>
                  <a:lnTo>
                    <a:pt x="4466635" y="0"/>
                  </a:lnTo>
                  <a:lnTo>
                    <a:pt x="4466635" y="738919"/>
                  </a:lnTo>
                  <a:lnTo>
                    <a:pt x="0" y="73891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kern="1200" dirty="0">
                  <a:solidFill>
                    <a:srgbClr val="002060"/>
                  </a:solidFill>
                  <a:latin typeface="Amasis MT Pro Medium" panose="02040604050005020304" pitchFamily="18" charset="0"/>
                </a:rPr>
                <a:t>Types of subqueries</a:t>
              </a:r>
              <a:endParaRPr lang="en-US" sz="3600" kern="1200" dirty="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FD51BBF2-A28E-4941-9D1F-81C455CB46F5}"/>
                </a:ext>
              </a:extLst>
            </p:cNvPr>
            <p:cNvSpPr/>
            <p:nvPr/>
          </p:nvSpPr>
          <p:spPr>
            <a:xfrm>
              <a:off x="929463" y="3245033"/>
              <a:ext cx="1295499" cy="2308826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F7E7D25F-2EA2-73DD-7EF8-2C867EC26AE9}"/>
                </a:ext>
              </a:extLst>
            </p:cNvPr>
            <p:cNvSpPr/>
            <p:nvPr/>
          </p:nvSpPr>
          <p:spPr>
            <a:xfrm>
              <a:off x="929463" y="3245033"/>
              <a:ext cx="1295499" cy="2308826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4572ED-A0DA-CF9E-A2BB-6D2CDBBC0D48}"/>
                </a:ext>
              </a:extLst>
            </p:cNvPr>
            <p:cNvSpPr/>
            <p:nvPr/>
          </p:nvSpPr>
          <p:spPr>
            <a:xfrm>
              <a:off x="281714" y="3660621"/>
              <a:ext cx="2590999" cy="1477649"/>
            </a:xfrm>
            <a:custGeom>
              <a:avLst/>
              <a:gdLst>
                <a:gd name="connsiteX0" fmla="*/ 0 w 2590999"/>
                <a:gd name="connsiteY0" fmla="*/ 0 h 1477649"/>
                <a:gd name="connsiteX1" fmla="*/ 2590999 w 2590999"/>
                <a:gd name="connsiteY1" fmla="*/ 0 h 1477649"/>
                <a:gd name="connsiteX2" fmla="*/ 2590999 w 2590999"/>
                <a:gd name="connsiteY2" fmla="*/ 1477649 h 1477649"/>
                <a:gd name="connsiteX3" fmla="*/ 0 w 2590999"/>
                <a:gd name="connsiteY3" fmla="*/ 1477649 h 1477649"/>
                <a:gd name="connsiteX4" fmla="*/ 0 w 2590999"/>
                <a:gd name="connsiteY4" fmla="*/ 0 h 147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999" h="1477649">
                  <a:moveTo>
                    <a:pt x="0" y="0"/>
                  </a:moveTo>
                  <a:lnTo>
                    <a:pt x="2590999" y="0"/>
                  </a:lnTo>
                  <a:lnTo>
                    <a:pt x="2590999" y="1477649"/>
                  </a:lnTo>
                  <a:lnTo>
                    <a:pt x="0" y="147764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002060"/>
                  </a:solidFill>
                </a:rPr>
                <a:t>Scalar</a:t>
              </a:r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rgbClr val="FF0000"/>
                  </a:solidFill>
                </a:rPr>
                <a:t>Retrieve Single value</a:t>
              </a:r>
              <a:endParaRPr lang="en-US" sz="19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EFC1CADD-A2B4-DFD9-CAA8-95589077B8B8}"/>
                </a:ext>
              </a:extLst>
            </p:cNvPr>
            <p:cNvSpPr/>
            <p:nvPr/>
          </p:nvSpPr>
          <p:spPr>
            <a:xfrm>
              <a:off x="3571230" y="3256315"/>
              <a:ext cx="1347818" cy="2318109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E46D4217-3390-2854-3DBA-5A2487C47C09}"/>
                </a:ext>
              </a:extLst>
            </p:cNvPr>
            <p:cNvSpPr/>
            <p:nvPr/>
          </p:nvSpPr>
          <p:spPr>
            <a:xfrm>
              <a:off x="3571230" y="3256315"/>
              <a:ext cx="1347818" cy="2318109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BA1957D-A044-2766-46A5-DB83567AFC72}"/>
                </a:ext>
              </a:extLst>
            </p:cNvPr>
            <p:cNvSpPr/>
            <p:nvPr/>
          </p:nvSpPr>
          <p:spPr>
            <a:xfrm>
              <a:off x="2897321" y="3673575"/>
              <a:ext cx="2695636" cy="1483590"/>
            </a:xfrm>
            <a:custGeom>
              <a:avLst/>
              <a:gdLst>
                <a:gd name="connsiteX0" fmla="*/ 0 w 2695636"/>
                <a:gd name="connsiteY0" fmla="*/ 0 h 1483590"/>
                <a:gd name="connsiteX1" fmla="*/ 2695636 w 2695636"/>
                <a:gd name="connsiteY1" fmla="*/ 0 h 1483590"/>
                <a:gd name="connsiteX2" fmla="*/ 2695636 w 2695636"/>
                <a:gd name="connsiteY2" fmla="*/ 1483590 h 1483590"/>
                <a:gd name="connsiteX3" fmla="*/ 0 w 2695636"/>
                <a:gd name="connsiteY3" fmla="*/ 1483590 h 1483590"/>
                <a:gd name="connsiteX4" fmla="*/ 0 w 2695636"/>
                <a:gd name="connsiteY4" fmla="*/ 0 h 148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5636" h="1483590">
                  <a:moveTo>
                    <a:pt x="0" y="0"/>
                  </a:moveTo>
                  <a:lnTo>
                    <a:pt x="2695636" y="0"/>
                  </a:lnTo>
                  <a:lnTo>
                    <a:pt x="2695636" y="1483590"/>
                  </a:lnTo>
                  <a:lnTo>
                    <a:pt x="0" y="148359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D5B9B549-9077-A28C-F3E1-431CB5FD819D}"/>
                </a:ext>
              </a:extLst>
            </p:cNvPr>
            <p:cNvSpPr/>
            <p:nvPr/>
          </p:nvSpPr>
          <p:spPr>
            <a:xfrm>
              <a:off x="6869935" y="3248838"/>
              <a:ext cx="1356006" cy="2312513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6D6EF2A3-F4EC-D619-E313-F733455F6CDA}"/>
                </a:ext>
              </a:extLst>
            </p:cNvPr>
            <p:cNvSpPr/>
            <p:nvPr/>
          </p:nvSpPr>
          <p:spPr>
            <a:xfrm>
              <a:off x="6869935" y="3248838"/>
              <a:ext cx="1356006" cy="2312513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A72C33F-941A-0729-FFD4-0A7AC503945D}"/>
                </a:ext>
              </a:extLst>
            </p:cNvPr>
            <p:cNvSpPr/>
            <p:nvPr/>
          </p:nvSpPr>
          <p:spPr>
            <a:xfrm>
              <a:off x="6191931" y="3665091"/>
              <a:ext cx="2712013" cy="1480008"/>
            </a:xfrm>
            <a:custGeom>
              <a:avLst/>
              <a:gdLst>
                <a:gd name="connsiteX0" fmla="*/ 0 w 2712013"/>
                <a:gd name="connsiteY0" fmla="*/ 0 h 1480008"/>
                <a:gd name="connsiteX1" fmla="*/ 2712013 w 2712013"/>
                <a:gd name="connsiteY1" fmla="*/ 0 h 1480008"/>
                <a:gd name="connsiteX2" fmla="*/ 2712013 w 2712013"/>
                <a:gd name="connsiteY2" fmla="*/ 1480008 h 1480008"/>
                <a:gd name="connsiteX3" fmla="*/ 0 w 2712013"/>
                <a:gd name="connsiteY3" fmla="*/ 1480008 h 1480008"/>
                <a:gd name="connsiteX4" fmla="*/ 0 w 2712013"/>
                <a:gd name="connsiteY4" fmla="*/ 0 h 148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013" h="1480008">
                  <a:moveTo>
                    <a:pt x="0" y="0"/>
                  </a:moveTo>
                  <a:lnTo>
                    <a:pt x="2712013" y="0"/>
                  </a:lnTo>
                  <a:lnTo>
                    <a:pt x="2712013" y="1480008"/>
                  </a:lnTo>
                  <a:lnTo>
                    <a:pt x="0" y="148000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 dirty="0">
                <a:solidFill>
                  <a:srgbClr val="002060"/>
                </a:solidFill>
              </a:endParaRPr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36D76EC-0D1F-6D11-F203-7626C503B99A}"/>
                </a:ext>
              </a:extLst>
            </p:cNvPr>
            <p:cNvSpPr/>
            <p:nvPr/>
          </p:nvSpPr>
          <p:spPr>
            <a:xfrm>
              <a:off x="10007038" y="3240521"/>
              <a:ext cx="1283510" cy="2318109"/>
            </a:xfrm>
            <a:prstGeom prst="arc">
              <a:avLst>
                <a:gd name="adj1" fmla="val 13200000"/>
                <a:gd name="adj2" fmla="val 1920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C008063B-CEE1-2B68-2F79-E7C51A9D3207}"/>
                </a:ext>
              </a:extLst>
            </p:cNvPr>
            <p:cNvSpPr/>
            <p:nvPr/>
          </p:nvSpPr>
          <p:spPr>
            <a:xfrm>
              <a:off x="10007038" y="3240521"/>
              <a:ext cx="1283510" cy="2318109"/>
            </a:xfrm>
            <a:prstGeom prst="arc">
              <a:avLst>
                <a:gd name="adj1" fmla="val 2400000"/>
                <a:gd name="adj2" fmla="val 8400000"/>
              </a:avLst>
            </a:prstGeom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B89733-176D-3602-262F-B16F57A87C57}"/>
                </a:ext>
              </a:extLst>
            </p:cNvPr>
            <p:cNvSpPr/>
            <p:nvPr/>
          </p:nvSpPr>
          <p:spPr>
            <a:xfrm>
              <a:off x="9365283" y="3657780"/>
              <a:ext cx="2567021" cy="1483590"/>
            </a:xfrm>
            <a:custGeom>
              <a:avLst/>
              <a:gdLst>
                <a:gd name="connsiteX0" fmla="*/ 0 w 2567021"/>
                <a:gd name="connsiteY0" fmla="*/ 0 h 1483590"/>
                <a:gd name="connsiteX1" fmla="*/ 2567021 w 2567021"/>
                <a:gd name="connsiteY1" fmla="*/ 0 h 1483590"/>
                <a:gd name="connsiteX2" fmla="*/ 2567021 w 2567021"/>
                <a:gd name="connsiteY2" fmla="*/ 1483590 h 1483590"/>
                <a:gd name="connsiteX3" fmla="*/ 0 w 2567021"/>
                <a:gd name="connsiteY3" fmla="*/ 1483590 h 1483590"/>
                <a:gd name="connsiteX4" fmla="*/ 0 w 2567021"/>
                <a:gd name="connsiteY4" fmla="*/ 0 h 148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7021" h="1483590">
                  <a:moveTo>
                    <a:pt x="0" y="0"/>
                  </a:moveTo>
                  <a:lnTo>
                    <a:pt x="2567021" y="0"/>
                  </a:lnTo>
                  <a:lnTo>
                    <a:pt x="2567021" y="1483590"/>
                  </a:lnTo>
                  <a:lnTo>
                    <a:pt x="0" y="148359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900" kern="1200" dirty="0">
                <a:solidFill>
                  <a:srgbClr val="00206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D7A286-37FF-DC0D-01EF-5965853873D3}"/>
              </a:ext>
            </a:extLst>
          </p:cNvPr>
          <p:cNvSpPr txBox="1"/>
          <p:nvPr/>
        </p:nvSpPr>
        <p:spPr>
          <a:xfrm>
            <a:off x="3109644" y="3865678"/>
            <a:ext cx="2455524" cy="743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400"/>
              </a:spcAft>
            </a:pPr>
            <a:r>
              <a:rPr lang="en-US" sz="2000" b="1" dirty="0">
                <a:solidFill>
                  <a:srgbClr val="002060"/>
                </a:solidFill>
              </a:rPr>
              <a:t>Single Row </a:t>
            </a:r>
          </a:p>
          <a:p>
            <a:pPr lvl="0" algn="ctr">
              <a:spcAft>
                <a:spcPts val="400"/>
              </a:spcAft>
            </a:pPr>
            <a:r>
              <a:rPr lang="en-US" sz="1900" dirty="0">
                <a:solidFill>
                  <a:srgbClr val="FF0000"/>
                </a:solidFill>
              </a:rPr>
              <a:t>Fetch Single row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99C8F-B9B9-80C6-2310-E6EF92C0FA56}"/>
              </a:ext>
            </a:extLst>
          </p:cNvPr>
          <p:cNvSpPr txBox="1"/>
          <p:nvPr/>
        </p:nvSpPr>
        <p:spPr>
          <a:xfrm>
            <a:off x="6295798" y="3829339"/>
            <a:ext cx="2585664" cy="72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400"/>
              </a:spcAft>
            </a:pPr>
            <a:r>
              <a:rPr lang="en-US" sz="2000" b="1" dirty="0">
                <a:solidFill>
                  <a:srgbClr val="002060"/>
                </a:solidFill>
              </a:rPr>
              <a:t>Multiple Row</a:t>
            </a:r>
          </a:p>
          <a:p>
            <a:pPr lvl="0" algn="ctr">
              <a:spcAft>
                <a:spcPts val="400"/>
              </a:spcAft>
            </a:pPr>
            <a:r>
              <a:rPr lang="en-US" dirty="0">
                <a:solidFill>
                  <a:srgbClr val="FF0000"/>
                </a:solidFill>
              </a:rPr>
              <a:t>Fetch M</a:t>
            </a:r>
            <a:r>
              <a:rPr lang="en-US" sz="1800" dirty="0">
                <a:solidFill>
                  <a:srgbClr val="FF0000"/>
                </a:solidFill>
              </a:rPr>
              <a:t>ultiple row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43956-72B4-A038-8AA0-AEA752F254FD}"/>
              </a:ext>
            </a:extLst>
          </p:cNvPr>
          <p:cNvSpPr txBox="1"/>
          <p:nvPr/>
        </p:nvSpPr>
        <p:spPr>
          <a:xfrm>
            <a:off x="9171398" y="3865678"/>
            <a:ext cx="3020602" cy="72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400"/>
              </a:spcAft>
            </a:pPr>
            <a:r>
              <a:rPr lang="en-US" sz="2000" b="1" dirty="0">
                <a:solidFill>
                  <a:srgbClr val="002060"/>
                </a:solidFill>
              </a:rPr>
              <a:t>Correlated</a:t>
            </a:r>
          </a:p>
          <a:p>
            <a:pPr lvl="0" algn="ctr">
              <a:spcAft>
                <a:spcPts val="400"/>
              </a:spcAft>
            </a:pPr>
            <a:r>
              <a:rPr lang="en-US" sz="1800" dirty="0">
                <a:solidFill>
                  <a:srgbClr val="FF0000"/>
                </a:solidFill>
              </a:rPr>
              <a:t>Reference outer queries</a:t>
            </a:r>
            <a:endParaRPr lang="en-US" sz="1800" dirty="0">
              <a:solidFill>
                <a:srgbClr val="002060"/>
              </a:solidFill>
            </a:endParaRPr>
          </a:p>
        </p:txBody>
      </p:sp>
      <p:pic>
        <p:nvPicPr>
          <p:cNvPr id="11" name="Picture 10" descr="Blue gears on a black background&#10;&#10;Description automatically generated">
            <a:extLst>
              <a:ext uri="{FF2B5EF4-FFF2-40B4-BE49-F238E27FC236}">
                <a16:creationId xmlns:a16="http://schemas.microsoft.com/office/drawing/2014/main" id="{D17AAB92-DE48-80DB-851D-84CF419CAE5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3642">
            <a:off x="10487061" y="559844"/>
            <a:ext cx="997000" cy="997000"/>
          </a:xfrm>
          <a:prstGeom prst="rect">
            <a:avLst/>
          </a:prstGeom>
        </p:spPr>
      </p:pic>
      <p:pic>
        <p:nvPicPr>
          <p:cNvPr id="12" name="Picture 11" descr="Blue gears on a black background&#10;&#10;Description automatically generated">
            <a:extLst>
              <a:ext uri="{FF2B5EF4-FFF2-40B4-BE49-F238E27FC236}">
                <a16:creationId xmlns:a16="http://schemas.microsoft.com/office/drawing/2014/main" id="{F4A50D7D-09DB-7A3C-9F80-CB88D06853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3642">
            <a:off x="2105224" y="1462242"/>
            <a:ext cx="997000" cy="997000"/>
          </a:xfrm>
          <a:prstGeom prst="rect">
            <a:avLst/>
          </a:prstGeom>
        </p:spPr>
      </p:pic>
      <p:pic>
        <p:nvPicPr>
          <p:cNvPr id="13" name="Picture 12" descr="A group of blue gears&#10;&#10;Description automatically generated">
            <a:extLst>
              <a:ext uri="{FF2B5EF4-FFF2-40B4-BE49-F238E27FC236}">
                <a16:creationId xmlns:a16="http://schemas.microsoft.com/office/drawing/2014/main" id="{CE7A6150-8F0B-3480-E9C0-BA9BA09C80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1" r="24855" b="34190"/>
          <a:stretch/>
        </p:blipFill>
        <p:spPr>
          <a:xfrm>
            <a:off x="9715539" y="5312764"/>
            <a:ext cx="2444475" cy="15953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4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012"/>
    </mc:Choice>
    <mc:Fallback xmlns="">
      <p:transition advTm="7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red circle with a white line in the middle&#10;&#10;Description automatically generated">
            <a:extLst>
              <a:ext uri="{FF2B5EF4-FFF2-40B4-BE49-F238E27FC236}">
                <a16:creationId xmlns:a16="http://schemas.microsoft.com/office/drawing/2014/main" id="{7CDB1978-8CCA-27B9-F753-40A7DF730E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011" y="479366"/>
            <a:ext cx="907428" cy="907428"/>
          </a:xfrm>
          <a:prstGeom prst="rect">
            <a:avLst/>
          </a:prstGeom>
        </p:spPr>
      </p:pic>
      <p:pic>
        <p:nvPicPr>
          <p:cNvPr id="7" name="Picture 6" descr="Blue gears on a black background&#10;&#10;Description automatically generated">
            <a:extLst>
              <a:ext uri="{FF2B5EF4-FFF2-40B4-BE49-F238E27FC236}">
                <a16:creationId xmlns:a16="http://schemas.microsoft.com/office/drawing/2014/main" id="{0F9545C2-9C09-70FC-8381-94F4CAFAE3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3642">
            <a:off x="9038797" y="3866153"/>
            <a:ext cx="2115962" cy="21159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1B7F7D-08AF-597D-5F76-0AF9EAC704BC}"/>
              </a:ext>
            </a:extLst>
          </p:cNvPr>
          <p:cNvSpPr txBox="1"/>
          <p:nvPr/>
        </p:nvSpPr>
        <p:spPr>
          <a:xfrm>
            <a:off x="2886232" y="2320685"/>
            <a:ext cx="8952616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Right side of the comparison operator.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1940F-24BE-BF6A-1F56-89E60E2FEE26}"/>
              </a:ext>
            </a:extLst>
          </p:cNvPr>
          <p:cNvSpPr txBox="1"/>
          <p:nvPr/>
        </p:nvSpPr>
        <p:spPr>
          <a:xfrm>
            <a:off x="2886232" y="479366"/>
            <a:ext cx="6958172" cy="907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u="sng" dirty="0">
                <a:solidFill>
                  <a:srgbClr val="00206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masis MT Pro Medium" panose="02040604050005020304" pitchFamily="18" charset="0"/>
              </a:rPr>
              <a:t>Subqueries Guidelines/Rules</a:t>
            </a:r>
          </a:p>
        </p:txBody>
      </p:sp>
      <p:pic>
        <p:nvPicPr>
          <p:cNvPr id="5" name="Picture 4" descr="A blue cylinder with white text&#10;&#10;Description automatically generated">
            <a:extLst>
              <a:ext uri="{FF2B5EF4-FFF2-40B4-BE49-F238E27FC236}">
                <a16:creationId xmlns:a16="http://schemas.microsoft.com/office/drawing/2014/main" id="{5902DC08-EB8E-0F5B-AB10-3A5C9C7764A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8925">
            <a:off x="1265697" y="4500139"/>
            <a:ext cx="2127848" cy="2127848"/>
          </a:xfrm>
          <a:prstGeom prst="rect">
            <a:avLst/>
          </a:prstGeom>
        </p:spPr>
      </p:pic>
      <p:pic>
        <p:nvPicPr>
          <p:cNvPr id="10" name="Picture 9" descr="A close-up of a clipboard with a checklist and a database&#10;&#10;Description automatically generated">
            <a:extLst>
              <a:ext uri="{FF2B5EF4-FFF2-40B4-BE49-F238E27FC236}">
                <a16:creationId xmlns:a16="http://schemas.microsoft.com/office/drawing/2014/main" id="{4B5CB8FD-BCF1-7054-4A5B-C15C2723B4B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918">
            <a:off x="959598" y="987013"/>
            <a:ext cx="1605608" cy="1166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0075A3-36D4-68FD-8AD5-8A9BA330260A}"/>
              </a:ext>
            </a:extLst>
          </p:cNvPr>
          <p:cNvSpPr txBox="1"/>
          <p:nvPr/>
        </p:nvSpPr>
        <p:spPr>
          <a:xfrm>
            <a:off x="2886232" y="1798136"/>
            <a:ext cx="8952616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Enclose in parentheses. </a:t>
            </a:r>
            <a:endParaRPr lang="en-US" sz="2000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852FC-8699-F60E-A902-969C37C7B6C5}"/>
              </a:ext>
            </a:extLst>
          </p:cNvPr>
          <p:cNvSpPr txBox="1"/>
          <p:nvPr/>
        </p:nvSpPr>
        <p:spPr>
          <a:xfrm>
            <a:off x="2886232" y="4352613"/>
            <a:ext cx="8952616" cy="9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Multiple-row operators with multiple-row subqueries</a:t>
            </a:r>
          </a:p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FF0000"/>
                </a:solidFill>
                <a:latin typeface="Amasis MT Pro Medium" panose="020F0502020204030204" pitchFamily="18" charset="0"/>
              </a:rPr>
              <a:t>	IN , ANY , ALL </a:t>
            </a:r>
            <a:r>
              <a:rPr lang="en-US" sz="2000" kern="0" dirty="0">
                <a:solidFill>
                  <a:srgbClr val="002060"/>
                </a:solidFill>
                <a:latin typeface="Amasis MT Pro Medium" panose="020F0502020204030204" pitchFamily="18" charset="0"/>
              </a:rPr>
              <a:t>	   	    multiple row operators</a:t>
            </a:r>
            <a:endParaRPr lang="en-US" sz="2000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AE3EB-706F-51E7-F0D1-A6F064308988}"/>
              </a:ext>
            </a:extLst>
          </p:cNvPr>
          <p:cNvSpPr txBox="1"/>
          <p:nvPr/>
        </p:nvSpPr>
        <p:spPr>
          <a:xfrm>
            <a:off x="2886232" y="2896628"/>
            <a:ext cx="8952616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Do not add an ORDER BY clause.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A3954-E519-4641-C60A-05E10A8C320F}"/>
              </a:ext>
            </a:extLst>
          </p:cNvPr>
          <p:cNvSpPr txBox="1"/>
          <p:nvPr/>
        </p:nvSpPr>
        <p:spPr>
          <a:xfrm>
            <a:off x="2886232" y="3469634"/>
            <a:ext cx="8952616" cy="9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Single row operators with single-row subqueries</a:t>
            </a:r>
          </a:p>
          <a:p>
            <a:pPr>
              <a:lnSpc>
                <a:spcPct val="150000"/>
              </a:lnSpc>
            </a:pPr>
            <a:r>
              <a:rPr lang="en-US" sz="2000" kern="0" dirty="0">
                <a:solidFill>
                  <a:srgbClr val="FF0000"/>
                </a:solidFill>
                <a:latin typeface="Amasis MT Pro Medium" panose="020F0502020204030204" pitchFamily="18" charset="0"/>
              </a:rPr>
              <a:t>	&gt; , = , &gt;= , &lt; , &lt; &gt; , &lt;=</a:t>
            </a:r>
            <a:r>
              <a:rPr lang="en-US" sz="2000" kern="0" dirty="0">
                <a:solidFill>
                  <a:srgbClr val="002060"/>
                </a:solidFill>
                <a:latin typeface="Amasis MT Pro Medium" panose="020F0502020204030204" pitchFamily="18" charset="0"/>
              </a:rPr>
              <a:t>      single row operators</a:t>
            </a:r>
            <a:endParaRPr lang="en-US" sz="2000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22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37"/>
    </mc:Choice>
    <mc:Fallback xmlns="">
      <p:transition advTm="9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7DC8AF-B887-1C4C-E09F-C8BF6AE3A3C9}"/>
              </a:ext>
            </a:extLst>
          </p:cNvPr>
          <p:cNvSpPr txBox="1"/>
          <p:nvPr/>
        </p:nvSpPr>
        <p:spPr>
          <a:xfrm>
            <a:off x="1005673" y="885371"/>
            <a:ext cx="6524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2060"/>
                </a:solidFill>
                <a:latin typeface="Amasis MT Pro Medium" panose="02040604050005020304" pitchFamily="18" charset="0"/>
              </a:rPr>
              <a:t>Role of subqueries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E2756-D067-C29D-D96A-997F00F87B76}"/>
              </a:ext>
            </a:extLst>
          </p:cNvPr>
          <p:cNvSpPr txBox="1"/>
          <p:nvPr/>
        </p:nvSpPr>
        <p:spPr>
          <a:xfrm>
            <a:off x="2270590" y="2153651"/>
            <a:ext cx="6524091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b="1" kern="100" dirty="0">
                <a:solidFill>
                  <a:srgbClr val="002060"/>
                </a:solidFill>
                <a:effectLst/>
                <a:latin typeface="Sagona" panose="02010004040101010103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Filter data</a:t>
            </a:r>
            <a:endParaRPr lang="en-US" sz="2400" b="1" kern="100" dirty="0">
              <a:solidFill>
                <a:srgbClr val="002060"/>
              </a:solidFill>
              <a:latin typeface="Sagona" panose="02010004040101010103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omputer screen with a pencil and notepad&#10;&#10;Description automatically generated">
            <a:extLst>
              <a:ext uri="{FF2B5EF4-FFF2-40B4-BE49-F238E27FC236}">
                <a16:creationId xmlns:a16="http://schemas.microsoft.com/office/drawing/2014/main" id="{8115A28F-5593-A1A2-6DDF-50DB1838ED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0" r="7407"/>
          <a:stretch/>
        </p:blipFill>
        <p:spPr>
          <a:xfrm>
            <a:off x="6151154" y="0"/>
            <a:ext cx="6040846" cy="59500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C52DB4-BF5C-24EF-F57A-E442BCF32D69}"/>
              </a:ext>
            </a:extLst>
          </p:cNvPr>
          <p:cNvSpPr txBox="1"/>
          <p:nvPr/>
        </p:nvSpPr>
        <p:spPr>
          <a:xfrm>
            <a:off x="2250042" y="2848073"/>
            <a:ext cx="6524091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b="1" kern="100" dirty="0">
                <a:solidFill>
                  <a:srgbClr val="002060"/>
                </a:solidFill>
                <a:effectLst/>
                <a:latin typeface="Sagona" panose="02010004040101010103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dirty="0">
                <a:solidFill>
                  <a:srgbClr val="002060"/>
                </a:solidFill>
                <a:latin typeface="Sagona" panose="02010004040101010103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Compare</a:t>
            </a:r>
            <a:r>
              <a:rPr lang="en-US" sz="2400" b="1" kern="100" dirty="0">
                <a:solidFill>
                  <a:srgbClr val="002060"/>
                </a:solidFill>
                <a:effectLst/>
                <a:latin typeface="Sagona" panose="02010004040101010103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data</a:t>
            </a:r>
            <a:endParaRPr lang="en-US" sz="2400" b="1" kern="100" dirty="0">
              <a:solidFill>
                <a:srgbClr val="002060"/>
              </a:solidFill>
              <a:latin typeface="Sagona" panose="02010004040101010103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2C2D4-03BE-CABC-DB81-589AF066618A}"/>
              </a:ext>
            </a:extLst>
          </p:cNvPr>
          <p:cNvSpPr txBox="1"/>
          <p:nvPr/>
        </p:nvSpPr>
        <p:spPr>
          <a:xfrm>
            <a:off x="2250042" y="4207231"/>
            <a:ext cx="6524091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b="1" kern="100" dirty="0">
                <a:solidFill>
                  <a:srgbClr val="002060"/>
                </a:solidFill>
                <a:effectLst/>
                <a:latin typeface="Sagona" panose="02010004040101010103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Simplify complex queries</a:t>
            </a:r>
            <a:endParaRPr lang="en-US" sz="2400" b="1" kern="100" dirty="0">
              <a:solidFill>
                <a:srgbClr val="002060"/>
              </a:solidFill>
              <a:latin typeface="Sagona" panose="02010004040101010103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FF68D-96F0-5063-5D8E-6691120472EB}"/>
              </a:ext>
            </a:extLst>
          </p:cNvPr>
          <p:cNvSpPr txBox="1"/>
          <p:nvPr/>
        </p:nvSpPr>
        <p:spPr>
          <a:xfrm>
            <a:off x="2270589" y="3512809"/>
            <a:ext cx="6524091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400" b="1" kern="100" dirty="0">
                <a:solidFill>
                  <a:srgbClr val="002060"/>
                </a:solidFill>
                <a:effectLst/>
                <a:latin typeface="Sagona" panose="02010004040101010103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Perform </a:t>
            </a:r>
            <a:r>
              <a:rPr lang="en-US" sz="2400" b="1" kern="100" dirty="0">
                <a:solidFill>
                  <a:srgbClr val="002060"/>
                </a:solidFill>
                <a:latin typeface="Sagona" panose="02010004040101010103" pitchFamily="2" charset="0"/>
                <a:cs typeface="Times New Roman" panose="02020603050405020304" pitchFamily="18" charset="0"/>
              </a:rPr>
              <a:t>calculations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357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772"/>
    </mc:Choice>
    <mc:Fallback xmlns="">
      <p:transition advTm="16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3|1.7|0.9|0.9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3.4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5|1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|1.1|3.2"/>
</p:tagLst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AEAEAE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ilk Glass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290</Words>
  <Application>Microsoft Office PowerPoint</Application>
  <PresentationFormat>Widescreen</PresentationFormat>
  <Paragraphs>97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Amasis MT Pro</vt:lpstr>
      <vt:lpstr>Amasis MT Pro Medium</vt:lpstr>
      <vt:lpstr>Aptos</vt:lpstr>
      <vt:lpstr>Arial</vt:lpstr>
      <vt:lpstr>Baguet Script</vt:lpstr>
      <vt:lpstr>Consolas</vt:lpstr>
      <vt:lpstr>Dreaming Outloud Pro</vt:lpstr>
      <vt:lpstr>Sagona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subqueries and their role in SQL queries</dc:title>
  <dc:creator>Ankeeta</dc:creator>
  <cp:lastModifiedBy>Ankeeta</cp:lastModifiedBy>
  <cp:revision>30</cp:revision>
  <dcterms:created xsi:type="dcterms:W3CDTF">2024-04-23T16:44:34Z</dcterms:created>
  <dcterms:modified xsi:type="dcterms:W3CDTF">2024-05-21T16:05:46Z</dcterms:modified>
</cp:coreProperties>
</file>